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7" r:id="rId3"/>
    <p:sldId id="290" r:id="rId4"/>
    <p:sldId id="258" r:id="rId5"/>
    <p:sldId id="261" r:id="rId6"/>
    <p:sldId id="262" r:id="rId7"/>
    <p:sldId id="263" r:id="rId8"/>
    <p:sldId id="264" r:id="rId9"/>
    <p:sldId id="291" r:id="rId10"/>
    <p:sldId id="265" r:id="rId11"/>
    <p:sldId id="267" r:id="rId12"/>
    <p:sldId id="268" r:id="rId13"/>
    <p:sldId id="269" r:id="rId14"/>
    <p:sldId id="270" r:id="rId15"/>
    <p:sldId id="289" r:id="rId16"/>
    <p:sldId id="272" r:id="rId17"/>
    <p:sldId id="273" r:id="rId18"/>
    <p:sldId id="274" r:id="rId19"/>
    <p:sldId id="288" r:id="rId20"/>
    <p:sldId id="278" r:id="rId21"/>
    <p:sldId id="279" r:id="rId23"/>
    <p:sldId id="280" r:id="rId24"/>
    <p:sldId id="284" r:id="rId25"/>
    <p:sldId id="287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orient="horz" pos="2854" userDrawn="1">
          <p15:clr>
            <a:srgbClr val="A4A3A4"/>
          </p15:clr>
        </p15:guide>
        <p15:guide id="3" orient="horz" pos="1056" userDrawn="1">
          <p15:clr>
            <a:srgbClr val="A4A3A4"/>
          </p15:clr>
        </p15:guide>
        <p15:guide id="4" pos="7210" userDrawn="1">
          <p15:clr>
            <a:srgbClr val="A4A3A4"/>
          </p15:clr>
        </p15:guide>
        <p15:guide id="5" pos="4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986"/>
    <a:srgbClr val="494949"/>
    <a:srgbClr val="FB7F8E"/>
    <a:srgbClr val="FCAE68"/>
    <a:srgbClr val="FB967B"/>
    <a:srgbClr val="FA7596"/>
    <a:srgbClr val="FA7993"/>
    <a:srgbClr val="FA7695"/>
    <a:srgbClr val="FEDC44"/>
    <a:srgbClr val="FED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1590" autoAdjust="0"/>
  </p:normalViewPr>
  <p:slideViewPr>
    <p:cSldViewPr snapToGrid="0" showGuides="1">
      <p:cViewPr>
        <p:scale>
          <a:sx n="60" d="100"/>
          <a:sy n="60" d="100"/>
        </p:scale>
        <p:origin x="-1056" y="-30"/>
      </p:cViewPr>
      <p:guideLst>
        <p:guide orient="horz" pos="528"/>
        <p:guide orient="horz" pos="2854"/>
        <p:guide orient="horz" pos="1056"/>
        <p:guide pos="7210"/>
        <p:guide pos="470"/>
      </p:guideLst>
    </p:cSldViewPr>
  </p:slideViewPr>
  <p:outlineViewPr>
    <p:cViewPr>
      <p:scale>
        <a:sx n="33" d="100"/>
        <a:sy n="33" d="100"/>
      </p:scale>
      <p:origin x="0" y="-26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28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67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7FC2F-BAB8-4F42-910C-B21A79C548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6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76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7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77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F470C-D80C-4156-A230-BD93C88B84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0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F470C-D80C-4156-A230-BD93C88B84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1000">
              <a:srgbClr val="FA7596"/>
            </a:gs>
            <a:gs pos="98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37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3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3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26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2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2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2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0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0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1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42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4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4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47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48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4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51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5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5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5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5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8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8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0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1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61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62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63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64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65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0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31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732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33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34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5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54C44-E25D-4C73-814B-4464E38C2B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76057-9B18-4B48-B0AF-51A1E5C43B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25.xml"/><Relationship Id="rId20" Type="http://schemas.openxmlformats.org/officeDocument/2006/relationships/tags" Target="../tags/tag24.xml"/><Relationship Id="rId2" Type="http://schemas.openxmlformats.org/officeDocument/2006/relationships/tags" Target="../tags/tag6.xml"/><Relationship Id="rId19" Type="http://schemas.openxmlformats.org/officeDocument/2006/relationships/tags" Target="../tags/tag23.xml"/><Relationship Id="rId18" Type="http://schemas.openxmlformats.org/officeDocument/2006/relationships/tags" Target="../tags/tag22.xml"/><Relationship Id="rId17" Type="http://schemas.openxmlformats.org/officeDocument/2006/relationships/tags" Target="../tags/tag2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FA7596"/>
            </a:gs>
            <a:gs pos="44000">
              <a:srgbClr val="FB947D"/>
            </a:gs>
            <a:gs pos="99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PA_椭圆 3"/>
          <p:cNvSpPr/>
          <p:nvPr>
            <p:custDataLst>
              <p:tags r:id="rId1"/>
            </p:custDataLst>
          </p:nvPr>
        </p:nvSpPr>
        <p:spPr>
          <a:xfrm>
            <a:off x="3726427" y="1059429"/>
            <a:ext cx="4739148" cy="4739144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2" name="PA_文本框 2"/>
          <p:cNvSpPr txBox="1"/>
          <p:nvPr>
            <p:custDataLst>
              <p:tags r:id="rId2"/>
            </p:custDataLst>
          </p:nvPr>
        </p:nvSpPr>
        <p:spPr>
          <a:xfrm>
            <a:off x="3877129" y="2844225"/>
            <a:ext cx="4437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智慧树网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在线共享课程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83" name="PA_文本框 6"/>
          <p:cNvSpPr txBox="1"/>
          <p:nvPr>
            <p:custDataLst>
              <p:tags r:id="rId3"/>
            </p:custDataLst>
          </p:nvPr>
        </p:nvSpPr>
        <p:spPr>
          <a:xfrm>
            <a:off x="5027612" y="3587175"/>
            <a:ext cx="213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教师端讲解</a:t>
            </a:r>
            <a:endParaRPr lang="zh-CN" altLang="en-US" sz="24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52" name="PA_图片 9" descr="教育的力量白底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8786048" y="396039"/>
            <a:ext cx="3086100" cy="783590"/>
          </a:xfrm>
          <a:prstGeom prst="rect">
            <a:avLst/>
          </a:prstGeom>
        </p:spPr>
      </p:pic>
      <p:sp>
        <p:nvSpPr>
          <p:cNvPr id="1048584" name="文本框 1"/>
          <p:cNvSpPr txBox="1"/>
          <p:nvPr/>
        </p:nvSpPr>
        <p:spPr>
          <a:xfrm>
            <a:off x="8137525" y="5718810"/>
            <a:ext cx="36461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任意多边形 5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46" name="标题 2"/>
          <p:cNvSpPr txBox="1"/>
          <p:nvPr/>
        </p:nvSpPr>
        <p:spPr>
          <a:xfrm>
            <a:off x="4258549" y="345943"/>
            <a:ext cx="3674903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02-1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学生导学课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47" name="文本框 4"/>
          <p:cNvSpPr txBox="1"/>
          <p:nvPr/>
        </p:nvSpPr>
        <p:spPr>
          <a:xfrm>
            <a:off x="445135" y="1864568"/>
            <a:ext cx="10515600" cy="42824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学生导学可参考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学生端操作手册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进行讲解。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介绍智慧树账号注册与登录方式。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督促学生及时登录智慧树平台参与课程学习。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（注：智慧树课程非随学随考，考试时间会根据选课老师要求提前设置，学生的在线学习，章节测试，见面课学习需在考试开放前完成，考试开放后将不再记录进度计入成绩。）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讲解平台使用注意事项。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讲解成绩评定，考核标准。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建立课程交流群。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60" name="Picture 2" descr="D:\智慧树新logo 素材总\总png\马克思熊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 flipH="1">
            <a:off x="9772650" y="3998595"/>
            <a:ext cx="227203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任意多边形 6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49" name="标题 2"/>
          <p:cNvSpPr txBox="1"/>
          <p:nvPr/>
        </p:nvSpPr>
        <p:spPr>
          <a:xfrm>
            <a:off x="4248586" y="345943"/>
            <a:ext cx="4144088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02-2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在线学习管理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50" name="文本框 4"/>
          <p:cNvSpPr txBox="1"/>
          <p:nvPr/>
        </p:nvSpPr>
        <p:spPr>
          <a:xfrm>
            <a:off x="0" y="1677697"/>
            <a:ext cx="3646209" cy="4192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老师可通过教师端 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学习进度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”栏目对学生的学习行为进行监督管理，对于进度落后的学生可通过该栏目的“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督促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 按钮发送督促信息，学生会在W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端、A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端、邮件、短信收到相应学习督促通知。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828081" y="1492035"/>
            <a:ext cx="8119255" cy="415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任意多边形 7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52" name="标题 2"/>
          <p:cNvSpPr txBox="1"/>
          <p:nvPr/>
        </p:nvSpPr>
        <p:spPr>
          <a:xfrm>
            <a:off x="4248586" y="345943"/>
            <a:ext cx="4144088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02-3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作业查看批阅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53" name="文本框 4"/>
          <p:cNvSpPr txBox="1"/>
          <p:nvPr/>
        </p:nvSpPr>
        <p:spPr>
          <a:xfrm>
            <a:off x="96481" y="1564731"/>
            <a:ext cx="3409354" cy="4663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”栏目可查看本课程所有章节测试的完成情况。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如设置有主观题的课程可通过“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”按钮进行在线批阅。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试卷详情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即可观看本章节测试具体题目。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6430" y="1894205"/>
            <a:ext cx="6933565" cy="3747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任意多边形 1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55" name="标题 2"/>
          <p:cNvSpPr txBox="1"/>
          <p:nvPr/>
        </p:nvSpPr>
        <p:spPr>
          <a:xfrm>
            <a:off x="4453156" y="345943"/>
            <a:ext cx="3285689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02-4 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问答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56" name="文本框 7"/>
          <p:cNvSpPr txBox="1"/>
          <p:nvPr/>
        </p:nvSpPr>
        <p:spPr>
          <a:xfrm>
            <a:off x="96481" y="1677697"/>
            <a:ext cx="315849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可通过“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”进入“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”栏目参与互动。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我的班级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”即可进入本班级所讨论的论题。老师可在这里与本班的同学进行互动交流，发表论题，让同学们参与讨论。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067397" y="1677697"/>
            <a:ext cx="8028122" cy="4212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任意多边形 1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55" name="标题 2"/>
          <p:cNvSpPr txBox="1"/>
          <p:nvPr/>
        </p:nvSpPr>
        <p:spPr>
          <a:xfrm>
            <a:off x="4453156" y="345943"/>
            <a:ext cx="4458369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02-5  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见面课管理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56" name="文本框 7"/>
          <p:cNvSpPr txBox="1"/>
          <p:nvPr/>
        </p:nvSpPr>
        <p:spPr>
          <a:xfrm>
            <a:off x="235966" y="995772"/>
            <a:ext cx="3158490" cy="56323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可通过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见面课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入本课程的见面课管理。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即可进入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本次见面课。如设置的统一参与的，见面课开始前，可放大右上角二维码进行学生考勤签到，在“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小铅笔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”处进行现场得分编辑，亦可批量给分。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49112" y="1711514"/>
            <a:ext cx="8431078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矩形 4"/>
          <p:cNvSpPr/>
          <p:nvPr/>
        </p:nvSpPr>
        <p:spPr>
          <a:xfrm>
            <a:off x="504825" y="286227"/>
            <a:ext cx="11182350" cy="62855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11"/>
          <p:cNvGrpSpPr/>
          <p:nvPr/>
        </p:nvGrpSpPr>
        <p:grpSpPr>
          <a:xfrm>
            <a:off x="3219576" y="699961"/>
            <a:ext cx="5752849" cy="637949"/>
            <a:chOff x="5176204" y="549819"/>
            <a:chExt cx="2405696" cy="637949"/>
          </a:xfrm>
        </p:grpSpPr>
        <p:sp>
          <p:nvSpPr>
            <p:cNvPr id="1048661" name="圆角矩形 12"/>
            <p:cNvSpPr/>
            <p:nvPr/>
          </p:nvSpPr>
          <p:spPr>
            <a:xfrm>
              <a:off x="5176204" y="578394"/>
              <a:ext cx="2405696" cy="6093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662" name="标题 2"/>
            <p:cNvSpPr txBox="1"/>
            <p:nvPr/>
          </p:nvSpPr>
          <p:spPr>
            <a:xfrm>
              <a:off x="5479760" y="549819"/>
              <a:ext cx="1829121" cy="60937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altLang="zh-CN" sz="4000" dirty="0">
                  <a:solidFill>
                    <a:srgbClr val="FA76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CN" altLang="en-US" sz="4000" dirty="0">
                  <a:solidFill>
                    <a:srgbClr val="FA76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考核与成绩管理</a:t>
              </a:r>
              <a:r>
                <a:rPr lang="en-US" altLang="zh-CN" sz="4000" dirty="0">
                  <a:solidFill>
                    <a:srgbClr val="FA76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40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1"/>
          <p:cNvGrpSpPr/>
          <p:nvPr/>
        </p:nvGrpSpPr>
        <p:grpSpPr>
          <a:xfrm>
            <a:off x="1450717" y="2198052"/>
            <a:ext cx="9290567" cy="2461895"/>
            <a:chOff x="1867726" y="1609222"/>
            <a:chExt cx="9290567" cy="2461895"/>
          </a:xfrm>
        </p:grpSpPr>
        <p:sp>
          <p:nvSpPr>
            <p:cNvPr id="1048663" name="矩形 6"/>
            <p:cNvSpPr/>
            <p:nvPr>
              <p:custDataLst>
                <p:tags r:id="rId1"/>
              </p:custDataLst>
            </p:nvPr>
          </p:nvSpPr>
          <p:spPr>
            <a:xfrm>
              <a:off x="5480790" y="1609222"/>
              <a:ext cx="5677503" cy="2461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solidFill>
                    <a:srgbClr val="FB7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二、成绩管理与导出</a:t>
              </a:r>
              <a:endParaRPr lang="zh-CN" altLang="en-US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64" name="矩形 7"/>
            <p:cNvSpPr/>
            <p:nvPr>
              <p:custDataLst>
                <p:tags r:id="rId2"/>
              </p:custDataLst>
            </p:nvPr>
          </p:nvSpPr>
          <p:spPr>
            <a:xfrm>
              <a:off x="1867726" y="1609222"/>
              <a:ext cx="3923473" cy="2461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solidFill>
                    <a:srgbClr val="FB7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一、期末考核</a:t>
              </a:r>
              <a:endParaRPr lang="zh-CN" altLang="en-US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48665" name="矩形 2"/>
          <p:cNvSpPr/>
          <p:nvPr/>
        </p:nvSpPr>
        <p:spPr>
          <a:xfrm rot="1939008">
            <a:off x="-100618" y="53509"/>
            <a:ext cx="1959428" cy="1959428"/>
          </a:xfrm>
          <a:prstGeom prst="rect">
            <a:avLst/>
          </a:prstGeom>
          <a:noFill/>
          <a:ln w="38100">
            <a:solidFill>
              <a:srgbClr val="FB96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66" name="矩形 14"/>
          <p:cNvSpPr/>
          <p:nvPr/>
        </p:nvSpPr>
        <p:spPr>
          <a:xfrm rot="1939008">
            <a:off x="10480448" y="4754025"/>
            <a:ext cx="1959428" cy="1959428"/>
          </a:xfrm>
          <a:prstGeom prst="rect">
            <a:avLst/>
          </a:prstGeom>
          <a:noFill/>
          <a:ln w="38100">
            <a:solidFill>
              <a:srgbClr val="FCAE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任意多边形 8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68" name="标题 2"/>
          <p:cNvSpPr txBox="1"/>
          <p:nvPr/>
        </p:nvSpPr>
        <p:spPr>
          <a:xfrm>
            <a:off x="4508681" y="345943"/>
            <a:ext cx="3174638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03-1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期末考核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69" name="文本框 7"/>
          <p:cNvSpPr txBox="1"/>
          <p:nvPr/>
        </p:nvSpPr>
        <p:spPr>
          <a:xfrm>
            <a:off x="0" y="1435586"/>
            <a:ext cx="3919674" cy="28517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lnSpc>
                <a:spcPct val="130000"/>
              </a:lnSpc>
              <a:buFont typeface="Wingdings" panose="05000000000000000000" charset="0"/>
              <a:buNone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作业考试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”栏目，下拉至最后即为考试试卷。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如课程有主观题，需要老师点击“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”在线批改。若为客观题，则系统会总阅卷。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7370" y="2176145"/>
            <a:ext cx="8161020" cy="3341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任意多边形 8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71" name="标题 2"/>
          <p:cNvSpPr txBox="1"/>
          <p:nvPr/>
        </p:nvSpPr>
        <p:spPr>
          <a:xfrm>
            <a:off x="3889903" y="345943"/>
            <a:ext cx="4591776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03-2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成绩管理与导出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72" name="文本框 4"/>
          <p:cNvSpPr txBox="1"/>
          <p:nvPr/>
        </p:nvSpPr>
        <p:spPr>
          <a:xfrm>
            <a:off x="0" y="2325084"/>
            <a:ext cx="2588217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过点击“更多“进入”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绩管理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”栏目，点击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成绩规则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可查看该课程成绩比例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。点击“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”可查看每个学生的详细得分。点击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导出表格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可导出学生成绩。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13061" y="2185261"/>
            <a:ext cx="8526166" cy="254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任意多边形 8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71" name="标题 2"/>
          <p:cNvSpPr txBox="1"/>
          <p:nvPr/>
        </p:nvSpPr>
        <p:spPr>
          <a:xfrm>
            <a:off x="3889903" y="345943"/>
            <a:ext cx="4591776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03-2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成绩管理与导出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72" name="文本框 4"/>
          <p:cNvSpPr txBox="1"/>
          <p:nvPr/>
        </p:nvSpPr>
        <p:spPr>
          <a:xfrm>
            <a:off x="0" y="1997982"/>
            <a:ext cx="3158490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栏目，点击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小铅笔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可在考试结束之后的两天对学生总成绩进行编辑调整，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并可通过“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出表格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按钮，导出课程成绩。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316334" y="2386738"/>
            <a:ext cx="8617362" cy="344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FA7596"/>
            </a:gs>
            <a:gs pos="98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矩形 2"/>
          <p:cNvSpPr/>
          <p:nvPr/>
        </p:nvSpPr>
        <p:spPr>
          <a:xfrm>
            <a:off x="504825" y="1176020"/>
            <a:ext cx="11182350" cy="5029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701" name="文本框 6"/>
          <p:cNvSpPr txBox="1"/>
          <p:nvPr/>
        </p:nvSpPr>
        <p:spPr>
          <a:xfrm>
            <a:off x="1784350" y="1693545"/>
            <a:ext cx="83604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</a:t>
            </a:r>
            <a:r>
              <a:rPr lang="en-US" altLang="zh-CN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</a:t>
            </a:r>
            <a:r>
              <a:rPr lang="en-US" altLang="zh-CN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4000" dirty="0">
                <a:solidFill>
                  <a:srgbClr val="FB7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下载及使用说明</a:t>
            </a:r>
            <a:endParaRPr lang="zh-CN" altLang="en-US" sz="4000" dirty="0">
              <a:solidFill>
                <a:srgbClr val="FB7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44021" y="3312256"/>
            <a:ext cx="4167033" cy="225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2479040" y="2697480"/>
            <a:ext cx="732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可直接在手机应用商店下载或者扫下方二维码下载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69043" y="340241"/>
            <a:ext cx="398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学习进度</a:t>
            </a:r>
            <a:r>
              <a:rPr lang="zh-CN" altLang="en-US" sz="1600" dirty="0" smtClean="0"/>
              <a:t>：可查看及管理登录平台确认课程学生学习情况</a:t>
            </a:r>
            <a:endParaRPr lang="zh-CN" alt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438449" y="2938055"/>
            <a:ext cx="1392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APP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端</a:t>
            </a:r>
            <a:endParaRPr lang="zh-CN" altLang="en-US" sz="2800" b="1" dirty="0" smtClean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05" y="2938145"/>
            <a:ext cx="1390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PC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端</a:t>
            </a:r>
            <a:endParaRPr lang="zh-CN" altLang="en-US" sz="2800" b="1" dirty="0" smtClean="0">
              <a:solidFill>
                <a:srgbClr val="FF0000"/>
              </a:solidFill>
            </a:endParaRPr>
          </a:p>
          <a:p>
            <a:endParaRPr lang="en-US" altLang="zh-CN" sz="16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54606" y="1133818"/>
            <a:ext cx="3899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见面课</a:t>
            </a:r>
            <a:r>
              <a:rPr lang="zh-CN" altLang="en-US" sz="1600" dirty="0" smtClean="0"/>
              <a:t>：混合式课程见面课管理</a:t>
            </a:r>
            <a:endParaRPr lang="zh-CN" alt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2164293" y="1599887"/>
            <a:ext cx="371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作业考试</a:t>
            </a:r>
            <a:r>
              <a:rPr lang="zh-CN" altLang="en-US" sz="1600" dirty="0" smtClean="0"/>
              <a:t>：学生章测试及期末考试试卷详情，主观题批阅</a:t>
            </a:r>
            <a:endParaRPr lang="zh-CN" alt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187224" y="2275335"/>
            <a:ext cx="3490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问答</a:t>
            </a:r>
            <a:r>
              <a:rPr lang="en-US" altLang="zh-CN" sz="1600" dirty="0" smtClean="0">
                <a:solidFill>
                  <a:srgbClr val="FF0000"/>
                </a:solidFill>
              </a:rPr>
              <a:t>:</a:t>
            </a:r>
            <a:r>
              <a:rPr lang="zh-CN" altLang="en-US" sz="1600" dirty="0" smtClean="0"/>
              <a:t>参与本课程平台互动讨论</a:t>
            </a:r>
            <a:endParaRPr lang="zh-CN" alt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2188585" y="2798960"/>
            <a:ext cx="4177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成绩管理：</a:t>
            </a:r>
            <a:r>
              <a:rPr lang="zh-CN" altLang="en-US" sz="1600" dirty="0" smtClean="0"/>
              <a:t>查看成绩规则，期末考试结束之后在成绩调整期内可进行总分数调整</a:t>
            </a:r>
            <a:endParaRPr lang="zh-CN" alt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185521" y="3700036"/>
            <a:ext cx="3879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学籍管理</a:t>
            </a:r>
            <a:r>
              <a:rPr lang="zh-CN" altLang="en-US" sz="1600" dirty="0" smtClean="0"/>
              <a:t>：查看所有已配课学生（包括为登录平台确认课程的学生），此功能仅</a:t>
            </a:r>
            <a:r>
              <a:rPr lang="en-US" altLang="zh-CN" sz="1600" dirty="0" smtClean="0"/>
              <a:t>PC</a:t>
            </a:r>
            <a:r>
              <a:rPr lang="zh-CN" altLang="en-US" sz="1600" dirty="0" smtClean="0"/>
              <a:t>端</a:t>
            </a:r>
            <a:endParaRPr lang="zh-CN" alt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2160779" y="4715676"/>
            <a:ext cx="4298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发布通知</a:t>
            </a:r>
            <a:r>
              <a:rPr lang="zh-CN" altLang="en-US" sz="1600" dirty="0" smtClean="0"/>
              <a:t>：通过平台发布学习通知（可选择班级分班发布通知）</a:t>
            </a:r>
            <a:endParaRPr lang="zh-CN" alt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2170316" y="5438582"/>
            <a:ext cx="4372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学情分析：</a:t>
            </a:r>
            <a:r>
              <a:rPr lang="zh-CN" altLang="en-US" sz="1600" dirty="0" smtClean="0"/>
              <a:t>本课程学生学习整体情况分析</a:t>
            </a:r>
            <a:endParaRPr lang="zh-CN" altLang="en-US" sz="1600" dirty="0"/>
          </a:p>
        </p:txBody>
      </p:sp>
      <p:cxnSp>
        <p:nvCxnSpPr>
          <p:cNvPr id="50" name="直接连接符 49"/>
          <p:cNvCxnSpPr>
            <a:stCxn id="7" idx="1"/>
          </p:cNvCxnSpPr>
          <p:nvPr/>
        </p:nvCxnSpPr>
        <p:spPr>
          <a:xfrm flipH="1">
            <a:off x="1392072" y="632629"/>
            <a:ext cx="776971" cy="2533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34" idx="1"/>
          </p:cNvCxnSpPr>
          <p:nvPr/>
        </p:nvCxnSpPr>
        <p:spPr>
          <a:xfrm flipH="1">
            <a:off x="1364776" y="1303095"/>
            <a:ext cx="789830" cy="1890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35" idx="1"/>
          </p:cNvCxnSpPr>
          <p:nvPr/>
        </p:nvCxnSpPr>
        <p:spPr>
          <a:xfrm flipH="1">
            <a:off x="1351128" y="1892275"/>
            <a:ext cx="813165" cy="1314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36" idx="1"/>
          </p:cNvCxnSpPr>
          <p:nvPr/>
        </p:nvCxnSpPr>
        <p:spPr>
          <a:xfrm flipH="1">
            <a:off x="1337481" y="2444612"/>
            <a:ext cx="849743" cy="776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37" idx="1"/>
          </p:cNvCxnSpPr>
          <p:nvPr/>
        </p:nvCxnSpPr>
        <p:spPr>
          <a:xfrm flipH="1">
            <a:off x="1351128" y="3091348"/>
            <a:ext cx="837457" cy="129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38" idx="1"/>
          </p:cNvCxnSpPr>
          <p:nvPr/>
        </p:nvCxnSpPr>
        <p:spPr>
          <a:xfrm flipH="1" flipV="1">
            <a:off x="1337481" y="3234519"/>
            <a:ext cx="848040" cy="88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stCxn id="39" idx="1"/>
          </p:cNvCxnSpPr>
          <p:nvPr/>
        </p:nvCxnSpPr>
        <p:spPr>
          <a:xfrm flipH="1" flipV="1">
            <a:off x="1323833" y="3220872"/>
            <a:ext cx="836946" cy="1787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40" idx="1"/>
          </p:cNvCxnSpPr>
          <p:nvPr/>
        </p:nvCxnSpPr>
        <p:spPr>
          <a:xfrm flipH="1" flipV="1">
            <a:off x="1323833" y="3220872"/>
            <a:ext cx="846483" cy="2386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204792" y="861602"/>
            <a:ext cx="3987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学习进度</a:t>
            </a:r>
            <a:r>
              <a:rPr lang="zh-CN" altLang="en-US" sz="1600" dirty="0" smtClean="0"/>
              <a:t>：可查看及管理登录平台确认课程学生学习情况</a:t>
            </a:r>
            <a:endParaRPr lang="zh-CN" altLang="en-US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8202305" y="1737066"/>
            <a:ext cx="3989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见面课</a:t>
            </a:r>
            <a:r>
              <a:rPr lang="zh-CN" altLang="en-US" sz="1600" dirty="0" smtClean="0"/>
              <a:t>：混合式课程见面课管理</a:t>
            </a:r>
            <a:endParaRPr lang="zh-CN" alt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8221809" y="2414559"/>
            <a:ext cx="3490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问答</a:t>
            </a:r>
            <a:r>
              <a:rPr lang="en-US" altLang="zh-CN" sz="1600" dirty="0" smtClean="0">
                <a:solidFill>
                  <a:srgbClr val="FF0000"/>
                </a:solidFill>
              </a:rPr>
              <a:t>:</a:t>
            </a:r>
            <a:r>
              <a:rPr lang="zh-CN" altLang="en-US" sz="1600" dirty="0" smtClean="0"/>
              <a:t>参与本课程平台互动讨论</a:t>
            </a:r>
            <a:endParaRPr lang="zh-CN" altLang="en-US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8235457" y="3028708"/>
            <a:ext cx="3490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批阅</a:t>
            </a:r>
            <a:r>
              <a:rPr lang="en-US" altLang="zh-CN" sz="1600" dirty="0" smtClean="0">
                <a:solidFill>
                  <a:srgbClr val="FF0000"/>
                </a:solidFill>
              </a:rPr>
              <a:t>:</a:t>
            </a:r>
            <a:r>
              <a:rPr lang="zh-CN" altLang="en-US" sz="1600" dirty="0" smtClean="0"/>
              <a:t>作业考试中的主观题批阅</a:t>
            </a:r>
            <a:endParaRPr lang="zh-CN" altLang="en-US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8215953" y="3574618"/>
            <a:ext cx="3618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教程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观看本课程视频内容</a:t>
            </a:r>
            <a:endParaRPr lang="zh-CN" altLang="en-US" sz="1600" dirty="0"/>
          </a:p>
        </p:txBody>
      </p:sp>
      <p:sp>
        <p:nvSpPr>
          <p:cNvPr id="81" name="TextBox 80"/>
          <p:cNvSpPr txBox="1"/>
          <p:nvPr/>
        </p:nvSpPr>
        <p:spPr>
          <a:xfrm>
            <a:off x="8221809" y="4093233"/>
            <a:ext cx="3490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课程主页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本课程教学大纲，开课老师设置的成绩考核标准</a:t>
            </a:r>
            <a:endParaRPr lang="zh-CN" altLang="en-US" sz="16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8224867" y="4800799"/>
            <a:ext cx="3490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课程安排</a:t>
            </a:r>
            <a:r>
              <a:rPr lang="en-US" altLang="zh-CN" sz="1600" dirty="0" smtClean="0"/>
              <a:t>:</a:t>
            </a:r>
            <a:r>
              <a:rPr lang="zh-CN" altLang="en-US" sz="1600" dirty="0" smtClean="0"/>
              <a:t>本校自定义调整的运行时间及成绩比例</a:t>
            </a:r>
            <a:endParaRPr lang="zh-CN" altLang="en-US" sz="1600" dirty="0"/>
          </a:p>
        </p:txBody>
      </p:sp>
      <p:cxnSp>
        <p:nvCxnSpPr>
          <p:cNvPr id="88" name="直接连接符 87"/>
          <p:cNvCxnSpPr>
            <a:stCxn id="75" idx="1"/>
            <a:endCxn id="31" idx="3"/>
          </p:cNvCxnSpPr>
          <p:nvPr/>
        </p:nvCxnSpPr>
        <p:spPr>
          <a:xfrm flipH="1">
            <a:off x="7830520" y="1153990"/>
            <a:ext cx="374272" cy="2045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76" idx="1"/>
            <a:endCxn id="31" idx="3"/>
          </p:cNvCxnSpPr>
          <p:nvPr/>
        </p:nvCxnSpPr>
        <p:spPr>
          <a:xfrm flipH="1">
            <a:off x="7830520" y="1906343"/>
            <a:ext cx="371785" cy="1293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>
            <a:stCxn id="78" idx="1"/>
            <a:endCxn id="31" idx="3"/>
          </p:cNvCxnSpPr>
          <p:nvPr/>
        </p:nvCxnSpPr>
        <p:spPr>
          <a:xfrm flipH="1">
            <a:off x="7830520" y="2583836"/>
            <a:ext cx="391289" cy="61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>
            <a:stCxn id="79" idx="1"/>
            <a:endCxn id="31" idx="3"/>
          </p:cNvCxnSpPr>
          <p:nvPr/>
        </p:nvCxnSpPr>
        <p:spPr>
          <a:xfrm flipH="1">
            <a:off x="7830520" y="3197985"/>
            <a:ext cx="404937" cy="1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>
            <a:stCxn id="80" idx="1"/>
            <a:endCxn id="31" idx="3"/>
          </p:cNvCxnSpPr>
          <p:nvPr/>
        </p:nvCxnSpPr>
        <p:spPr>
          <a:xfrm flipH="1" flipV="1">
            <a:off x="7830520" y="3199665"/>
            <a:ext cx="385433" cy="544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>
            <a:stCxn id="81" idx="1"/>
            <a:endCxn id="31" idx="3"/>
          </p:cNvCxnSpPr>
          <p:nvPr/>
        </p:nvCxnSpPr>
        <p:spPr>
          <a:xfrm flipH="1" flipV="1">
            <a:off x="7830520" y="3199665"/>
            <a:ext cx="391289" cy="1185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82" idx="1"/>
            <a:endCxn id="31" idx="3"/>
          </p:cNvCxnSpPr>
          <p:nvPr/>
        </p:nvCxnSpPr>
        <p:spPr>
          <a:xfrm flipH="1" flipV="1">
            <a:off x="7830520" y="3199665"/>
            <a:ext cx="394347" cy="1893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51460" y="6115685"/>
            <a:ext cx="34385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b="1" dirty="0">
                <a:solidFill>
                  <a:schemeClr val="tx1"/>
                </a:solidFill>
                <a:sym typeface="+mn-ea"/>
              </a:rPr>
              <a:t>PC</a:t>
            </a:r>
            <a:r>
              <a:rPr lang="zh-CN" altLang="en-US" b="1" dirty="0">
                <a:solidFill>
                  <a:schemeClr val="tx1"/>
                </a:solidFill>
                <a:sym typeface="+mn-ea"/>
              </a:rPr>
              <a:t>端网址：</a:t>
            </a:r>
            <a:r>
              <a:rPr lang="en-US" altLang="zh-CN" b="1" dirty="0">
                <a:solidFill>
                  <a:srgbClr val="FF0000"/>
                </a:solidFill>
                <a:sym typeface="+mn-ea"/>
              </a:rPr>
              <a:t>www.zhihuishu.com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66510" y="6115050"/>
            <a:ext cx="57327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/>
              <a:t>APP端：</a:t>
            </a:r>
            <a:r>
              <a:rPr lang="zh-CN" altLang="en-US" b="1" dirty="0">
                <a:solidFill>
                  <a:srgbClr val="FF0000"/>
                </a:solidFill>
              </a:rPr>
              <a:t>知到-教师版APP</a:t>
            </a:r>
            <a:r>
              <a:rPr lang="zh-CN" altLang="en-US" b="1" dirty="0"/>
              <a:t>（手机应用商店直接下载即可）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FA7596"/>
            </a:gs>
            <a:gs pos="98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5" name="标题 2"/>
          <p:cNvSpPr txBox="1"/>
          <p:nvPr/>
        </p:nvSpPr>
        <p:spPr>
          <a:xfrm>
            <a:off x="4258310" y="346075"/>
            <a:ext cx="5083175" cy="609600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05-1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知到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教师版 登录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06" name="文本框 6"/>
          <p:cNvSpPr txBox="1"/>
          <p:nvPr/>
        </p:nvSpPr>
        <p:spPr>
          <a:xfrm>
            <a:off x="113665" y="1313180"/>
            <a:ext cx="5054600" cy="4592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下载知到</a:t>
            </a:r>
            <a:r>
              <a:rPr lang="en-US" altLang="zh-CN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教师版APP后，进入登录页。</a:t>
            </a:r>
            <a:endParaRPr lang="zh-CN" altLang="en-US" sz="2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en-US" altLang="zh-CN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密码（初始密码为</a:t>
            </a:r>
            <a:r>
              <a:rPr lang="en-US" altLang="zh-CN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登录即可进入教师端界面。若忘记密码，则点击右下角</a:t>
            </a:r>
            <a:r>
              <a:rPr lang="en-US" altLang="zh-CN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忘记密码</a:t>
            </a:r>
            <a:r>
              <a:rPr lang="en-US" altLang="zh-CN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重设即可。</a:t>
            </a:r>
            <a:endParaRPr lang="zh-CN" altLang="en-US" sz="2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进入</a:t>
            </a:r>
            <a:r>
              <a:rPr lang="en-US" altLang="zh-CN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课程</a:t>
            </a:r>
            <a:r>
              <a:rPr lang="en-US" altLang="zh-CN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r>
              <a: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界面选择相应的学分课，可查看目前该课程的课程详情。</a:t>
            </a:r>
            <a:endParaRPr lang="zh-CN" altLang="en-US" sz="2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71" name="图片 7" descr="Screenshot_2017-06-14-17-29-05-15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78025" y="1179960"/>
            <a:ext cx="3077221" cy="5326110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235" y="1151255"/>
            <a:ext cx="3011805" cy="5354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FA7596"/>
            </a:gs>
            <a:gs pos="98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标题 2"/>
          <p:cNvSpPr txBox="1"/>
          <p:nvPr/>
        </p:nvSpPr>
        <p:spPr>
          <a:xfrm>
            <a:off x="4520050" y="345943"/>
            <a:ext cx="3151901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05-2 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教学管理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08" name="文本框 5"/>
          <p:cNvSpPr txBox="1"/>
          <p:nvPr/>
        </p:nvSpPr>
        <p:spPr>
          <a:xfrm>
            <a:off x="99060" y="1327785"/>
            <a:ext cx="3432175" cy="44075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本学期选课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可查看本学期学生的学习情况。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查看详情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可查看每位学生的学习进度情况，低于学习进度的可进行督促。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所有数据均与W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eb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端同步。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3490" y="1159510"/>
            <a:ext cx="2696210" cy="47948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920" y="1162050"/>
            <a:ext cx="2696210" cy="4793615"/>
          </a:xfrm>
          <a:prstGeom prst="rect">
            <a:avLst/>
          </a:prstGeom>
        </p:spPr>
      </p:pic>
      <p:pic>
        <p:nvPicPr>
          <p:cNvPr id="10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04350" y="1160780"/>
            <a:ext cx="2612390" cy="4793615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图片 9" descr="课程深处有情怀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744585" y="5791200"/>
            <a:ext cx="3359150" cy="883920"/>
          </a:xfrm>
          <a:prstGeom prst="rect">
            <a:avLst/>
          </a:prstGeom>
        </p:spPr>
      </p:pic>
      <p:sp>
        <p:nvSpPr>
          <p:cNvPr id="1048716" name="文本框 11"/>
          <p:cNvSpPr txBox="1"/>
          <p:nvPr/>
        </p:nvSpPr>
        <p:spPr>
          <a:xfrm>
            <a:off x="615723" y="2097881"/>
            <a:ext cx="3397250" cy="33286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有任何疑问可咨询智慧树平台首页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或是微信小程序“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更多平台使用操作说明请点击图中红色框所示客户服务中心。观看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学生/教师操作说明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97179" name="图片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1339" y="2098006"/>
            <a:ext cx="6987564" cy="2354488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48717" name="任意多边形 14"/>
          <p:cNvSpPr/>
          <p:nvPr/>
        </p:nvSpPr>
        <p:spPr>
          <a:xfrm>
            <a:off x="1675726" y="1"/>
            <a:ext cx="8840551" cy="1677696"/>
          </a:xfrm>
          <a:custGeom>
            <a:avLst/>
            <a:gdLst>
              <a:gd name="connsiteX0" fmla="*/ 0 w 8840551"/>
              <a:gd name="connsiteY0" fmla="*/ 0 h 1677696"/>
              <a:gd name="connsiteX1" fmla="*/ 8840551 w 8840551"/>
              <a:gd name="connsiteY1" fmla="*/ 0 h 1677696"/>
              <a:gd name="connsiteX2" fmla="*/ 8661424 w 8840551"/>
              <a:gd name="connsiteY2" fmla="*/ 155163 h 1677696"/>
              <a:gd name="connsiteX3" fmla="*/ 4420276 w 8840551"/>
              <a:gd name="connsiteY3" fmla="*/ 1677696 h 1677696"/>
              <a:gd name="connsiteX4" fmla="*/ 179126 w 8840551"/>
              <a:gd name="connsiteY4" fmla="*/ 155163 h 167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0551" h="1677696">
                <a:moveTo>
                  <a:pt x="0" y="0"/>
                </a:moveTo>
                <a:lnTo>
                  <a:pt x="8840551" y="0"/>
                </a:lnTo>
                <a:lnTo>
                  <a:pt x="8661424" y="155163"/>
                </a:lnTo>
                <a:cubicBezTo>
                  <a:pt x="7508887" y="1106321"/>
                  <a:pt x="6031307" y="1677696"/>
                  <a:pt x="4420276" y="1677696"/>
                </a:cubicBezTo>
                <a:cubicBezTo>
                  <a:pt x="2809243" y="1677696"/>
                  <a:pt x="1331663" y="1106321"/>
                  <a:pt x="179126" y="155163"/>
                </a:cubicBez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718" name="标题 2"/>
          <p:cNvSpPr txBox="1"/>
          <p:nvPr/>
        </p:nvSpPr>
        <p:spPr>
          <a:xfrm>
            <a:off x="5012584" y="345943"/>
            <a:ext cx="2166832" cy="609374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客户服务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1045" y="4872990"/>
            <a:ext cx="1721485" cy="1683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FA7596"/>
            </a:gs>
            <a:gs pos="98000">
              <a:srgbClr val="FED648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图片 3" descr="教育的力量白底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94754" y="2540000"/>
            <a:ext cx="7002492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矩形 3"/>
          <p:cNvSpPr/>
          <p:nvPr/>
        </p:nvSpPr>
        <p:spPr>
          <a:xfrm>
            <a:off x="812922" y="2875573"/>
            <a:ext cx="10699506" cy="3615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6" name="文本框 4"/>
          <p:cNvSpPr txBox="1"/>
          <p:nvPr/>
        </p:nvSpPr>
        <p:spPr>
          <a:xfrm>
            <a:off x="4965759" y="1279414"/>
            <a:ext cx="2260483" cy="1170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87" name="文本框 2"/>
          <p:cNvSpPr txBox="1">
            <a:spLocks noChangeArrowheads="1"/>
          </p:cNvSpPr>
          <p:nvPr/>
        </p:nvSpPr>
        <p:spPr bwMode="auto">
          <a:xfrm flipH="1">
            <a:off x="2317750" y="3676015"/>
            <a:ext cx="28340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PC端操作说明</a:t>
            </a:r>
            <a:endParaRPr lang="zh-CN" altLang="en-US" sz="24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6"/>
          <p:cNvGrpSpPr/>
          <p:nvPr/>
        </p:nvGrpSpPr>
        <p:grpSpPr>
          <a:xfrm>
            <a:off x="1404670" y="3392197"/>
            <a:ext cx="1255786" cy="1139612"/>
            <a:chOff x="306370" y="3389900"/>
            <a:chExt cx="1255786" cy="1139612"/>
          </a:xfrm>
        </p:grpSpPr>
        <p:sp>
          <p:nvSpPr>
            <p:cNvPr id="1048588" name="矩形 7"/>
            <p:cNvSpPr/>
            <p:nvPr/>
          </p:nvSpPr>
          <p:spPr>
            <a:xfrm>
              <a:off x="483261" y="3450617"/>
              <a:ext cx="1078895" cy="1078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FA7695"/>
                </a:solidFill>
              </a:endParaRPr>
            </a:p>
          </p:txBody>
        </p:sp>
        <p:sp>
          <p:nvSpPr>
            <p:cNvPr id="1048589" name="文本框 8"/>
            <p:cNvSpPr txBox="1"/>
            <p:nvPr/>
          </p:nvSpPr>
          <p:spPr>
            <a:xfrm>
              <a:off x="306370" y="3389900"/>
              <a:ext cx="105104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FA7695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6000" dirty="0">
                <a:solidFill>
                  <a:srgbClr val="FA7695"/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3145728" name="直接连接符 9"/>
          <p:cNvCxnSpPr/>
          <p:nvPr/>
        </p:nvCxnSpPr>
        <p:spPr>
          <a:xfrm>
            <a:off x="1562156" y="1879578"/>
            <a:ext cx="297174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29" name="直接连接符 10"/>
          <p:cNvCxnSpPr/>
          <p:nvPr/>
        </p:nvCxnSpPr>
        <p:spPr>
          <a:xfrm>
            <a:off x="7468785" y="1879578"/>
            <a:ext cx="297174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90" name="文本框 2"/>
          <p:cNvSpPr txBox="1">
            <a:spLocks noChangeArrowheads="1"/>
          </p:cNvSpPr>
          <p:nvPr/>
        </p:nvSpPr>
        <p:spPr bwMode="auto">
          <a:xfrm flipH="1">
            <a:off x="6602095" y="3670300"/>
            <a:ext cx="404939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平台操作与课程运行</a:t>
            </a:r>
            <a:endParaRPr lang="zh-CN" altLang="en-US" sz="24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12"/>
          <p:cNvGrpSpPr/>
          <p:nvPr/>
        </p:nvGrpSpPr>
        <p:grpSpPr>
          <a:xfrm>
            <a:off x="4229187" y="3392197"/>
            <a:ext cx="2321952" cy="1138977"/>
            <a:chOff x="483261" y="3390535"/>
            <a:chExt cx="2321952" cy="1138977"/>
          </a:xfrm>
        </p:grpSpPr>
        <p:sp>
          <p:nvSpPr>
            <p:cNvPr id="1048591" name="矩形 13"/>
            <p:cNvSpPr/>
            <p:nvPr/>
          </p:nvSpPr>
          <p:spPr>
            <a:xfrm>
              <a:off x="483261" y="3450617"/>
              <a:ext cx="1078895" cy="1078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FA7695"/>
                </a:solidFill>
              </a:endParaRPr>
            </a:p>
          </p:txBody>
        </p:sp>
        <p:sp>
          <p:nvSpPr>
            <p:cNvPr id="1048592" name="文本框 14"/>
            <p:cNvSpPr txBox="1"/>
            <p:nvPr/>
          </p:nvSpPr>
          <p:spPr>
            <a:xfrm>
              <a:off x="1754170" y="3390535"/>
              <a:ext cx="105104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FA7695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6000" dirty="0">
                <a:solidFill>
                  <a:srgbClr val="FA7695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48593" name="文本框 2"/>
          <p:cNvSpPr txBox="1">
            <a:spLocks noChangeArrowheads="1"/>
          </p:cNvSpPr>
          <p:nvPr/>
        </p:nvSpPr>
        <p:spPr bwMode="auto">
          <a:xfrm flipH="1">
            <a:off x="2318043" y="5161608"/>
            <a:ext cx="3296136" cy="4470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考核与成绩管理</a:t>
            </a:r>
            <a:endParaRPr lang="zh-CN" altLang="en-US" sz="32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16"/>
          <p:cNvGrpSpPr/>
          <p:nvPr/>
        </p:nvGrpSpPr>
        <p:grpSpPr>
          <a:xfrm>
            <a:off x="1404855" y="3452279"/>
            <a:ext cx="6910461" cy="2366551"/>
            <a:chOff x="-5348305" y="3450617"/>
            <a:chExt cx="6910461" cy="2366551"/>
          </a:xfrm>
        </p:grpSpPr>
        <p:sp>
          <p:nvSpPr>
            <p:cNvPr id="1048594" name="矩形 17"/>
            <p:cNvSpPr/>
            <p:nvPr/>
          </p:nvSpPr>
          <p:spPr>
            <a:xfrm>
              <a:off x="483261" y="3450617"/>
              <a:ext cx="1078895" cy="1078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gradFill>
                  <a:gsLst>
                    <a:gs pos="1000">
                      <a:srgbClr val="8022E2"/>
                    </a:gs>
                    <a:gs pos="42000">
                      <a:srgbClr val="6455ED"/>
                    </a:gs>
                    <a:gs pos="82000">
                      <a:srgbClr val="3C9FFD"/>
                    </a:gs>
                  </a:gsLst>
                  <a:lin ang="18900000" scaled="1"/>
                </a:gradFill>
              </a:endParaRPr>
            </a:p>
          </p:txBody>
        </p:sp>
        <p:sp>
          <p:nvSpPr>
            <p:cNvPr id="1048595" name="文本框 18"/>
            <p:cNvSpPr txBox="1"/>
            <p:nvPr/>
          </p:nvSpPr>
          <p:spPr>
            <a:xfrm>
              <a:off x="-5348305" y="4801505"/>
              <a:ext cx="1051043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FA7695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6000" dirty="0">
                <a:solidFill>
                  <a:srgbClr val="FA7695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51" name="组合 20"/>
          <p:cNvGrpSpPr/>
          <p:nvPr/>
        </p:nvGrpSpPr>
        <p:grpSpPr>
          <a:xfrm>
            <a:off x="1266875" y="4878339"/>
            <a:ext cx="1393581" cy="1139612"/>
            <a:chOff x="168575" y="3389900"/>
            <a:chExt cx="1393581" cy="1139612"/>
          </a:xfrm>
        </p:grpSpPr>
        <p:sp>
          <p:nvSpPr>
            <p:cNvPr id="1048597" name="矩形 21"/>
            <p:cNvSpPr/>
            <p:nvPr/>
          </p:nvSpPr>
          <p:spPr>
            <a:xfrm>
              <a:off x="483261" y="3450617"/>
              <a:ext cx="1078895" cy="1078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FA7695"/>
                </a:solidFill>
              </a:endParaRPr>
            </a:p>
          </p:txBody>
        </p:sp>
        <p:sp>
          <p:nvSpPr>
            <p:cNvPr id="1048598" name="文本框 22"/>
            <p:cNvSpPr txBox="1"/>
            <p:nvPr/>
          </p:nvSpPr>
          <p:spPr>
            <a:xfrm>
              <a:off x="168575" y="3389900"/>
              <a:ext cx="1051043" cy="10147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zh-CN" altLang="en-US" sz="6000" dirty="0">
                <a:solidFill>
                  <a:srgbClr val="FA7695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48599" name="文本框 2"/>
          <p:cNvSpPr txBox="1">
            <a:spLocks noChangeArrowheads="1"/>
          </p:cNvSpPr>
          <p:nvPr/>
        </p:nvSpPr>
        <p:spPr bwMode="auto">
          <a:xfrm flipH="1">
            <a:off x="6602095" y="5087620"/>
            <a:ext cx="4080510" cy="4470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知到-教师版APP下载与使用</a:t>
            </a:r>
            <a:endParaRPr lang="zh-CN" altLang="en-US" sz="32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24"/>
          <p:cNvGrpSpPr/>
          <p:nvPr/>
        </p:nvGrpSpPr>
        <p:grpSpPr>
          <a:xfrm>
            <a:off x="5500072" y="4878339"/>
            <a:ext cx="1393581" cy="1139612"/>
            <a:chOff x="168575" y="3389900"/>
            <a:chExt cx="1393581" cy="1139612"/>
          </a:xfrm>
        </p:grpSpPr>
        <p:sp>
          <p:nvSpPr>
            <p:cNvPr id="1048600" name="矩形 25"/>
            <p:cNvSpPr/>
            <p:nvPr/>
          </p:nvSpPr>
          <p:spPr>
            <a:xfrm>
              <a:off x="483261" y="3450617"/>
              <a:ext cx="1078895" cy="10788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FA7695"/>
                </a:solidFill>
              </a:endParaRPr>
            </a:p>
          </p:txBody>
        </p:sp>
        <p:sp>
          <p:nvSpPr>
            <p:cNvPr id="1048601" name="文本框 26"/>
            <p:cNvSpPr txBox="1"/>
            <p:nvPr/>
          </p:nvSpPr>
          <p:spPr>
            <a:xfrm>
              <a:off x="168575" y="3389900"/>
              <a:ext cx="1051043" cy="10147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rgbClr val="FA7695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6000" dirty="0">
                <a:solidFill>
                  <a:srgbClr val="FA7695"/>
                </a:solidFill>
                <a:latin typeface="Agency FB" panose="020B0503020202020204" pitchFamily="34" charset="0"/>
              </a:endParaRPr>
            </a:p>
          </p:txBody>
        </p:sp>
      </p:grpSp>
      <p:pic>
        <p:nvPicPr>
          <p:cNvPr id="2097153" name="图片 5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23838" y="-4293866"/>
            <a:ext cx="3915321" cy="4086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矩形 8"/>
          <p:cNvSpPr/>
          <p:nvPr/>
        </p:nvSpPr>
        <p:spPr>
          <a:xfrm>
            <a:off x="-116114" y="4117510"/>
            <a:ext cx="12308114" cy="2740490"/>
          </a:xfrm>
          <a:custGeom>
            <a:avLst/>
            <a:gdLst>
              <a:gd name="connsiteX0" fmla="*/ 0 w 12308114"/>
              <a:gd name="connsiteY0" fmla="*/ 0 h 2721429"/>
              <a:gd name="connsiteX1" fmla="*/ 12308114 w 12308114"/>
              <a:gd name="connsiteY1" fmla="*/ 0 h 2721429"/>
              <a:gd name="connsiteX2" fmla="*/ 12308114 w 12308114"/>
              <a:gd name="connsiteY2" fmla="*/ 2721429 h 2721429"/>
              <a:gd name="connsiteX3" fmla="*/ 0 w 12308114"/>
              <a:gd name="connsiteY3" fmla="*/ 2721429 h 2721429"/>
              <a:gd name="connsiteX4" fmla="*/ 0 w 12308114"/>
              <a:gd name="connsiteY4" fmla="*/ 0 h 2721429"/>
              <a:gd name="connsiteX0-1" fmla="*/ 87086 w 12308114"/>
              <a:gd name="connsiteY0-2" fmla="*/ 0 h 2721429"/>
              <a:gd name="connsiteX1-3" fmla="*/ 12308114 w 12308114"/>
              <a:gd name="connsiteY1-4" fmla="*/ 0 h 2721429"/>
              <a:gd name="connsiteX2-5" fmla="*/ 12308114 w 12308114"/>
              <a:gd name="connsiteY2-6" fmla="*/ 2721429 h 2721429"/>
              <a:gd name="connsiteX3-7" fmla="*/ 0 w 12308114"/>
              <a:gd name="connsiteY3-8" fmla="*/ 2721429 h 2721429"/>
              <a:gd name="connsiteX4-9" fmla="*/ 87086 w 12308114"/>
              <a:gd name="connsiteY4-10" fmla="*/ 0 h 2721429"/>
              <a:gd name="connsiteX0-11" fmla="*/ 87086 w 12308114"/>
              <a:gd name="connsiteY0-12" fmla="*/ 0 h 2721429"/>
              <a:gd name="connsiteX1-13" fmla="*/ 12308114 w 12308114"/>
              <a:gd name="connsiteY1-14" fmla="*/ 0 h 2721429"/>
              <a:gd name="connsiteX2-15" fmla="*/ 12308114 w 12308114"/>
              <a:gd name="connsiteY2-16" fmla="*/ 2721429 h 2721429"/>
              <a:gd name="connsiteX3-17" fmla="*/ 0 w 12308114"/>
              <a:gd name="connsiteY3-18" fmla="*/ 2721429 h 2721429"/>
              <a:gd name="connsiteX4-19" fmla="*/ 87086 w 12308114"/>
              <a:gd name="connsiteY4-20" fmla="*/ 0 h 2721429"/>
              <a:gd name="connsiteX0-21" fmla="*/ 87086 w 12308114"/>
              <a:gd name="connsiteY0-22" fmla="*/ 0 h 2721429"/>
              <a:gd name="connsiteX1-23" fmla="*/ 12308114 w 12308114"/>
              <a:gd name="connsiteY1-24" fmla="*/ 0 h 2721429"/>
              <a:gd name="connsiteX2-25" fmla="*/ 12308114 w 12308114"/>
              <a:gd name="connsiteY2-26" fmla="*/ 2721429 h 2721429"/>
              <a:gd name="connsiteX3-27" fmla="*/ 0 w 12308114"/>
              <a:gd name="connsiteY3-28" fmla="*/ 2721429 h 2721429"/>
              <a:gd name="connsiteX4-29" fmla="*/ 87086 w 12308114"/>
              <a:gd name="connsiteY4-30" fmla="*/ 0 h 2721429"/>
              <a:gd name="connsiteX0-31" fmla="*/ 87086 w 12308114"/>
              <a:gd name="connsiteY0-32" fmla="*/ 19061 h 2740490"/>
              <a:gd name="connsiteX1-33" fmla="*/ 12308114 w 12308114"/>
              <a:gd name="connsiteY1-34" fmla="*/ 19061 h 2740490"/>
              <a:gd name="connsiteX2-35" fmla="*/ 12308114 w 12308114"/>
              <a:gd name="connsiteY2-36" fmla="*/ 2740490 h 2740490"/>
              <a:gd name="connsiteX3-37" fmla="*/ 0 w 12308114"/>
              <a:gd name="connsiteY3-38" fmla="*/ 2740490 h 2740490"/>
              <a:gd name="connsiteX4-39" fmla="*/ 87086 w 12308114"/>
              <a:gd name="connsiteY4-40" fmla="*/ 19061 h 27404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308114" h="2740490">
                <a:moveTo>
                  <a:pt x="87086" y="19061"/>
                </a:moveTo>
                <a:cubicBezTo>
                  <a:pt x="1446590" y="3212204"/>
                  <a:pt x="9337524" y="-285739"/>
                  <a:pt x="12308114" y="19061"/>
                </a:cubicBezTo>
                <a:lnTo>
                  <a:pt x="12308114" y="2740490"/>
                </a:lnTo>
                <a:lnTo>
                  <a:pt x="0" y="2740490"/>
                </a:lnTo>
                <a:lnTo>
                  <a:pt x="87086" y="19061"/>
                </a:lnTo>
                <a:close/>
              </a:path>
            </a:pathLst>
          </a:cu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12" name="文本框 5"/>
          <p:cNvSpPr txBox="1"/>
          <p:nvPr/>
        </p:nvSpPr>
        <p:spPr>
          <a:xfrm>
            <a:off x="891609" y="1504267"/>
            <a:ext cx="5596740" cy="4518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进入智慧树官网：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www.zhihuishu.com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点击登录，输入账号（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手机号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），初始密码（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），若登录时显示账号密码不正确，则直接点击右下角“忘记密码”重设即可。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13" name="标题 2"/>
          <p:cNvSpPr txBox="1"/>
          <p:nvPr/>
        </p:nvSpPr>
        <p:spPr>
          <a:xfrm>
            <a:off x="4410710" y="313055"/>
            <a:ext cx="3357880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40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 PC</a:t>
            </a:r>
            <a:r>
              <a:rPr lang="zh-CN" altLang="en-US" sz="40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端登录</a:t>
            </a:r>
            <a:endParaRPr lang="zh-CN" altLang="en-US" sz="40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83693" y="1072335"/>
            <a:ext cx="3833192" cy="5082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矩形 1"/>
          <p:cNvSpPr/>
          <p:nvPr/>
        </p:nvSpPr>
        <p:spPr>
          <a:xfrm>
            <a:off x="0" y="1233714"/>
            <a:ext cx="12192000" cy="4245263"/>
          </a:xfrm>
          <a:prstGeom prst="rect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1000">
                    <a:srgbClr val="FA7596"/>
                  </a:gs>
                  <a:gs pos="98000">
                    <a:srgbClr val="FED648"/>
                  </a:gs>
                </a:gsLst>
                <a:lin ang="18900000" scaled="1"/>
              </a:gradFill>
            </a:endParaRPr>
          </a:p>
        </p:txBody>
      </p:sp>
      <p:sp>
        <p:nvSpPr>
          <p:cNvPr id="1048615" name="矩形 3"/>
          <p:cNvSpPr/>
          <p:nvPr/>
        </p:nvSpPr>
        <p:spPr>
          <a:xfrm>
            <a:off x="617220" y="5716270"/>
            <a:ext cx="10599420" cy="1050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进入登录状态后，点击姓名左侧的“我的学堂”即可进入功能界面，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可以在教师端自由切换为学生端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16" name="标题 2"/>
          <p:cNvSpPr txBox="1"/>
          <p:nvPr/>
        </p:nvSpPr>
        <p:spPr>
          <a:xfrm>
            <a:off x="5181440" y="312923"/>
            <a:ext cx="1829121" cy="6093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40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01</a:t>
            </a:r>
            <a:r>
              <a:rPr lang="zh-CN" altLang="en-US" sz="4000" dirty="0">
                <a:solidFill>
                  <a:srgbClr val="FA769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登录</a:t>
            </a:r>
            <a:endParaRPr lang="zh-CN" altLang="en-US" sz="4000" dirty="0">
              <a:solidFill>
                <a:srgbClr val="FA76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4295" y="1006752"/>
            <a:ext cx="12192000" cy="4625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9290" y="646430"/>
            <a:ext cx="11017885" cy="69469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62350" y="3387090"/>
            <a:ext cx="1058545" cy="42291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45865" y="4770120"/>
            <a:ext cx="1058545" cy="42291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75925" y="2258060"/>
            <a:ext cx="1058545" cy="74676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575925" y="4925060"/>
            <a:ext cx="1058545" cy="42291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110105" y="3004820"/>
            <a:ext cx="1720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在共享课程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04410" y="5347970"/>
            <a:ext cx="1720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查看更多课程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182985" y="3004820"/>
            <a:ext cx="17202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切换教师端和修改账号信息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99145" y="4770120"/>
            <a:ext cx="13677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发布平台内通知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9325" y="3335655"/>
            <a:ext cx="133350" cy="18605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535940"/>
            <a:ext cx="12192000" cy="5123180"/>
            <a:chOff x="0" y="844"/>
            <a:chExt cx="19200" cy="806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844"/>
              <a:ext cx="19200" cy="8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785" y="3869"/>
              <a:ext cx="675" cy="94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785" y="6884"/>
              <a:ext cx="675" cy="94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0210" y="378460"/>
            <a:ext cx="11781790" cy="5469890"/>
            <a:chOff x="646" y="596"/>
            <a:chExt cx="18554" cy="861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46" y="596"/>
              <a:ext cx="18554" cy="8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18" y="3869"/>
              <a:ext cx="675" cy="942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18" y="7204"/>
              <a:ext cx="675" cy="94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椭圆 34"/>
          <p:cNvSpPr/>
          <p:nvPr/>
        </p:nvSpPr>
        <p:spPr>
          <a:xfrm>
            <a:off x="-1314120" y="-11332197"/>
            <a:ext cx="14560005" cy="14076781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23" name="标题 2"/>
          <p:cNvSpPr txBox="1"/>
          <p:nvPr/>
        </p:nvSpPr>
        <p:spPr>
          <a:xfrm>
            <a:off x="3741830" y="1067935"/>
            <a:ext cx="5417345" cy="643271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02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平台操作与课程运行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45730" name="直接连接符 1"/>
          <p:cNvCxnSpPr/>
          <p:nvPr>
            <p:custDataLst>
              <p:tags r:id="rId1"/>
            </p:custDataLst>
          </p:nvPr>
        </p:nvCxnSpPr>
        <p:spPr>
          <a:xfrm flipV="1">
            <a:off x="1317356" y="3135300"/>
            <a:ext cx="9734713" cy="56674"/>
          </a:xfrm>
          <a:prstGeom prst="line">
            <a:avLst/>
          </a:prstGeom>
          <a:ln>
            <a:solidFill>
              <a:srgbClr val="FA76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25" name="椭圆 3"/>
          <p:cNvSpPr/>
          <p:nvPr>
            <p:custDataLst>
              <p:tags r:id="rId2"/>
            </p:custDataLst>
          </p:nvPr>
        </p:nvSpPr>
        <p:spPr>
          <a:xfrm>
            <a:off x="2640331" y="3062528"/>
            <a:ext cx="150763" cy="145760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 w="38100"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sym typeface="Arial" panose="020B0604020202020204" pitchFamily="34" charset="0"/>
            </a:endParaRPr>
          </a:p>
        </p:txBody>
      </p:sp>
      <p:sp>
        <p:nvSpPr>
          <p:cNvPr id="1048626" name="椭圆 4"/>
          <p:cNvSpPr/>
          <p:nvPr>
            <p:custDataLst>
              <p:tags r:id="rId3"/>
            </p:custDataLst>
          </p:nvPr>
        </p:nvSpPr>
        <p:spPr>
          <a:xfrm>
            <a:off x="6450503" y="3062591"/>
            <a:ext cx="150763" cy="145760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 w="38100"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sym typeface="Arial" panose="020B0604020202020204" pitchFamily="34" charset="0"/>
            </a:endParaRPr>
          </a:p>
        </p:txBody>
      </p:sp>
      <p:sp>
        <p:nvSpPr>
          <p:cNvPr id="1048627" name="椭圆 5"/>
          <p:cNvSpPr/>
          <p:nvPr>
            <p:custDataLst>
              <p:tags r:id="rId4"/>
            </p:custDataLst>
          </p:nvPr>
        </p:nvSpPr>
        <p:spPr>
          <a:xfrm>
            <a:off x="8270240" y="3062591"/>
            <a:ext cx="150763" cy="145760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 w="38100"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sym typeface="Arial" panose="020B0604020202020204" pitchFamily="34" charset="0"/>
            </a:endParaRPr>
          </a:p>
        </p:txBody>
      </p:sp>
      <p:sp>
        <p:nvSpPr>
          <p:cNvPr id="1048628" name="椭圆 6"/>
          <p:cNvSpPr/>
          <p:nvPr>
            <p:custDataLst>
              <p:tags r:id="rId5"/>
            </p:custDataLst>
          </p:nvPr>
        </p:nvSpPr>
        <p:spPr>
          <a:xfrm>
            <a:off x="10092586" y="3062411"/>
            <a:ext cx="150763" cy="145760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 w="38100"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sym typeface="Arial" panose="020B0604020202020204" pitchFamily="34" charset="0"/>
            </a:endParaRPr>
          </a:p>
        </p:txBody>
      </p:sp>
      <p:grpSp>
        <p:nvGrpSpPr>
          <p:cNvPr id="62" name="组合 7"/>
          <p:cNvGrpSpPr/>
          <p:nvPr>
            <p:custDataLst>
              <p:tags r:id="rId6"/>
            </p:custDataLst>
          </p:nvPr>
        </p:nvGrpSpPr>
        <p:grpSpPr>
          <a:xfrm>
            <a:off x="9332573" y="3191974"/>
            <a:ext cx="1553932" cy="2275779"/>
            <a:chOff x="843190" y="3302000"/>
            <a:chExt cx="1905696" cy="2616200"/>
          </a:xfr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effectLst>
            <a:outerShdw blurRad="127000" sx="104000" sy="104000" algn="ctr" rotWithShape="0">
              <a:prstClr val="black">
                <a:alpha val="25000"/>
              </a:prstClr>
            </a:outerShdw>
          </a:effectLst>
        </p:grpSpPr>
        <p:sp>
          <p:nvSpPr>
            <p:cNvPr id="1048629" name="任意多边形 8"/>
            <p:cNvSpPr/>
            <p:nvPr>
              <p:custDataLst>
                <p:tags r:id="rId7"/>
              </p:custDataLst>
            </p:nvPr>
          </p:nvSpPr>
          <p:spPr>
            <a:xfrm>
              <a:off x="843886" y="5473700"/>
              <a:ext cx="1905000" cy="444500"/>
            </a:xfrm>
            <a:custGeom>
              <a:avLst/>
              <a:gdLst>
                <a:gd name="connsiteX0" fmla="*/ 0 w 1905000"/>
                <a:gd name="connsiteY0" fmla="*/ 0 h 444500"/>
                <a:gd name="connsiteX1" fmla="*/ 1905000 w 1905000"/>
                <a:gd name="connsiteY1" fmla="*/ 0 h 444500"/>
                <a:gd name="connsiteX2" fmla="*/ 1905000 w 1905000"/>
                <a:gd name="connsiteY2" fmla="*/ 266706 h 444500"/>
                <a:gd name="connsiteX3" fmla="*/ 1727206 w 1905000"/>
                <a:gd name="connsiteY3" fmla="*/ 444500 h 444500"/>
                <a:gd name="connsiteX4" fmla="*/ 177794 w 1905000"/>
                <a:gd name="connsiteY4" fmla="*/ 444500 h 444500"/>
                <a:gd name="connsiteX5" fmla="*/ 0 w 1905000"/>
                <a:gd name="connsiteY5" fmla="*/ 266706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0" h="444500">
                  <a:moveTo>
                    <a:pt x="0" y="0"/>
                  </a:moveTo>
                  <a:lnTo>
                    <a:pt x="1905000" y="0"/>
                  </a:lnTo>
                  <a:lnTo>
                    <a:pt x="1905000" y="266706"/>
                  </a:lnTo>
                  <a:cubicBezTo>
                    <a:pt x="1905000" y="364899"/>
                    <a:pt x="1825399" y="444500"/>
                    <a:pt x="1727206" y="444500"/>
                  </a:cubicBezTo>
                  <a:lnTo>
                    <a:pt x="177794" y="444500"/>
                  </a:lnTo>
                  <a:cubicBezTo>
                    <a:pt x="79601" y="444500"/>
                    <a:pt x="0" y="364899"/>
                    <a:pt x="0" y="26670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0000" lnSpcReduction="20000"/>
            </a:bodyPr>
            <a:lstStyle/>
            <a:p>
              <a:pPr algn="ctr">
                <a:lnSpc>
                  <a:spcPct val="150000"/>
                </a:lnSpc>
              </a:pPr>
              <a:endParaRPr 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30" name="任意多边形 9"/>
            <p:cNvSpPr/>
            <p:nvPr>
              <p:custDataLst>
                <p:tags r:id="rId8"/>
              </p:custDataLst>
            </p:nvPr>
          </p:nvSpPr>
          <p:spPr>
            <a:xfrm>
              <a:off x="843190" y="3302000"/>
              <a:ext cx="1905000" cy="2171700"/>
            </a:xfrm>
            <a:custGeom>
              <a:avLst/>
              <a:gdLst>
                <a:gd name="connsiteX0" fmla="*/ 952500 w 1905000"/>
                <a:gd name="connsiteY0" fmla="*/ 0 h 2171700"/>
                <a:gd name="connsiteX1" fmla="*/ 1068070 w 1905000"/>
                <a:gd name="connsiteY1" fmla="*/ 177800 h 2171700"/>
                <a:gd name="connsiteX2" fmla="*/ 1727206 w 1905000"/>
                <a:gd name="connsiteY2" fmla="*/ 177800 h 2171700"/>
                <a:gd name="connsiteX3" fmla="*/ 1905000 w 1905000"/>
                <a:gd name="connsiteY3" fmla="*/ 355594 h 2171700"/>
                <a:gd name="connsiteX4" fmla="*/ 1905000 w 1905000"/>
                <a:gd name="connsiteY4" fmla="*/ 2171700 h 2171700"/>
                <a:gd name="connsiteX5" fmla="*/ 0 w 1905000"/>
                <a:gd name="connsiteY5" fmla="*/ 2171700 h 2171700"/>
                <a:gd name="connsiteX6" fmla="*/ 0 w 1905000"/>
                <a:gd name="connsiteY6" fmla="*/ 355594 h 2171700"/>
                <a:gd name="connsiteX7" fmla="*/ 177794 w 1905000"/>
                <a:gd name="connsiteY7" fmla="*/ 177800 h 2171700"/>
                <a:gd name="connsiteX8" fmla="*/ 836930 w 1905000"/>
                <a:gd name="connsiteY8" fmla="*/ 1778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0" h="2171700">
                  <a:moveTo>
                    <a:pt x="952500" y="0"/>
                  </a:moveTo>
                  <a:lnTo>
                    <a:pt x="1068070" y="177800"/>
                  </a:lnTo>
                  <a:lnTo>
                    <a:pt x="1727206" y="177800"/>
                  </a:lnTo>
                  <a:cubicBezTo>
                    <a:pt x="1825399" y="177800"/>
                    <a:pt x="1905000" y="257401"/>
                    <a:pt x="1905000" y="355594"/>
                  </a:cubicBezTo>
                  <a:lnTo>
                    <a:pt x="1905000" y="2171700"/>
                  </a:lnTo>
                  <a:lnTo>
                    <a:pt x="0" y="2171700"/>
                  </a:lnTo>
                  <a:lnTo>
                    <a:pt x="0" y="355594"/>
                  </a:lnTo>
                  <a:cubicBezTo>
                    <a:pt x="0" y="257401"/>
                    <a:pt x="79601" y="177800"/>
                    <a:pt x="177794" y="177800"/>
                  </a:cubicBezTo>
                  <a:lnTo>
                    <a:pt x="836930" y="17780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见面课管理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组合 13"/>
          <p:cNvGrpSpPr/>
          <p:nvPr>
            <p:custDataLst>
              <p:tags r:id="rId9"/>
            </p:custDataLst>
          </p:nvPr>
        </p:nvGrpSpPr>
        <p:grpSpPr>
          <a:xfrm>
            <a:off x="5689815" y="3192650"/>
            <a:ext cx="1553932" cy="2275779"/>
            <a:chOff x="843190" y="3302000"/>
            <a:chExt cx="1905696" cy="2616200"/>
          </a:xfr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effectLst>
            <a:outerShdw blurRad="127000" sx="104000" sy="104000" algn="ctr" rotWithShape="0">
              <a:prstClr val="black">
                <a:alpha val="25000"/>
              </a:prstClr>
            </a:outerShdw>
          </a:effectLst>
        </p:grpSpPr>
        <p:sp>
          <p:nvSpPr>
            <p:cNvPr id="1048631" name="任意多边形 14"/>
            <p:cNvSpPr/>
            <p:nvPr>
              <p:custDataLst>
                <p:tags r:id="rId10"/>
              </p:custDataLst>
            </p:nvPr>
          </p:nvSpPr>
          <p:spPr>
            <a:xfrm>
              <a:off x="843886" y="5473700"/>
              <a:ext cx="1905000" cy="444500"/>
            </a:xfrm>
            <a:custGeom>
              <a:avLst/>
              <a:gdLst>
                <a:gd name="connsiteX0" fmla="*/ 0 w 1905000"/>
                <a:gd name="connsiteY0" fmla="*/ 0 h 444500"/>
                <a:gd name="connsiteX1" fmla="*/ 1905000 w 1905000"/>
                <a:gd name="connsiteY1" fmla="*/ 0 h 444500"/>
                <a:gd name="connsiteX2" fmla="*/ 1905000 w 1905000"/>
                <a:gd name="connsiteY2" fmla="*/ 266706 h 444500"/>
                <a:gd name="connsiteX3" fmla="*/ 1727206 w 1905000"/>
                <a:gd name="connsiteY3" fmla="*/ 444500 h 444500"/>
                <a:gd name="connsiteX4" fmla="*/ 177794 w 1905000"/>
                <a:gd name="connsiteY4" fmla="*/ 444500 h 444500"/>
                <a:gd name="connsiteX5" fmla="*/ 0 w 1905000"/>
                <a:gd name="connsiteY5" fmla="*/ 266706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0" h="444500">
                  <a:moveTo>
                    <a:pt x="0" y="0"/>
                  </a:moveTo>
                  <a:lnTo>
                    <a:pt x="1905000" y="0"/>
                  </a:lnTo>
                  <a:lnTo>
                    <a:pt x="1905000" y="266706"/>
                  </a:lnTo>
                  <a:cubicBezTo>
                    <a:pt x="1905000" y="364899"/>
                    <a:pt x="1825399" y="444500"/>
                    <a:pt x="1727206" y="444500"/>
                  </a:cubicBezTo>
                  <a:lnTo>
                    <a:pt x="177794" y="444500"/>
                  </a:lnTo>
                  <a:cubicBezTo>
                    <a:pt x="79601" y="444500"/>
                    <a:pt x="0" y="364899"/>
                    <a:pt x="0" y="26670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0000" lnSpcReduction="20000"/>
            </a:bodyPr>
            <a:lstStyle/>
            <a:p>
              <a:pPr algn="ctr">
                <a:lnSpc>
                  <a:spcPct val="150000"/>
                </a:lnSpc>
              </a:pPr>
              <a:endParaRPr 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32" name="任意多边形 15"/>
            <p:cNvSpPr/>
            <p:nvPr>
              <p:custDataLst>
                <p:tags r:id="rId11"/>
              </p:custDataLst>
            </p:nvPr>
          </p:nvSpPr>
          <p:spPr>
            <a:xfrm>
              <a:off x="843190" y="3302000"/>
              <a:ext cx="1905000" cy="2171700"/>
            </a:xfrm>
            <a:custGeom>
              <a:avLst/>
              <a:gdLst>
                <a:gd name="connsiteX0" fmla="*/ 952500 w 1905000"/>
                <a:gd name="connsiteY0" fmla="*/ 0 h 2171700"/>
                <a:gd name="connsiteX1" fmla="*/ 1068070 w 1905000"/>
                <a:gd name="connsiteY1" fmla="*/ 177800 h 2171700"/>
                <a:gd name="connsiteX2" fmla="*/ 1727206 w 1905000"/>
                <a:gd name="connsiteY2" fmla="*/ 177800 h 2171700"/>
                <a:gd name="connsiteX3" fmla="*/ 1905000 w 1905000"/>
                <a:gd name="connsiteY3" fmla="*/ 355594 h 2171700"/>
                <a:gd name="connsiteX4" fmla="*/ 1905000 w 1905000"/>
                <a:gd name="connsiteY4" fmla="*/ 2171700 h 2171700"/>
                <a:gd name="connsiteX5" fmla="*/ 0 w 1905000"/>
                <a:gd name="connsiteY5" fmla="*/ 2171700 h 2171700"/>
                <a:gd name="connsiteX6" fmla="*/ 0 w 1905000"/>
                <a:gd name="connsiteY6" fmla="*/ 355594 h 2171700"/>
                <a:gd name="connsiteX7" fmla="*/ 177794 w 1905000"/>
                <a:gd name="connsiteY7" fmla="*/ 177800 h 2171700"/>
                <a:gd name="connsiteX8" fmla="*/ 836930 w 1905000"/>
                <a:gd name="connsiteY8" fmla="*/ 1778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0" h="2171700">
                  <a:moveTo>
                    <a:pt x="952500" y="0"/>
                  </a:moveTo>
                  <a:lnTo>
                    <a:pt x="1068070" y="177800"/>
                  </a:lnTo>
                  <a:lnTo>
                    <a:pt x="1727206" y="177800"/>
                  </a:lnTo>
                  <a:cubicBezTo>
                    <a:pt x="1825399" y="177800"/>
                    <a:pt x="1905000" y="257401"/>
                    <a:pt x="1905000" y="355594"/>
                  </a:cubicBezTo>
                  <a:lnTo>
                    <a:pt x="1905000" y="2171700"/>
                  </a:lnTo>
                  <a:lnTo>
                    <a:pt x="0" y="2171700"/>
                  </a:lnTo>
                  <a:lnTo>
                    <a:pt x="0" y="355594"/>
                  </a:lnTo>
                  <a:cubicBezTo>
                    <a:pt x="0" y="257401"/>
                    <a:pt x="79601" y="177800"/>
                    <a:pt x="177794" y="177800"/>
                  </a:cubicBezTo>
                  <a:lnTo>
                    <a:pt x="836930" y="17780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作业查看批阅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16"/>
          <p:cNvGrpSpPr/>
          <p:nvPr>
            <p:custDataLst>
              <p:tags r:id="rId12"/>
            </p:custDataLst>
          </p:nvPr>
        </p:nvGrpSpPr>
        <p:grpSpPr>
          <a:xfrm>
            <a:off x="7509598" y="3191974"/>
            <a:ext cx="1553932" cy="2275779"/>
            <a:chOff x="843190" y="3302000"/>
            <a:chExt cx="1905696" cy="2616200"/>
          </a:xfr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effectLst>
            <a:outerShdw blurRad="127000" sx="104000" sy="104000" algn="ctr" rotWithShape="0">
              <a:prstClr val="black">
                <a:alpha val="25000"/>
              </a:prstClr>
            </a:outerShdw>
          </a:effectLst>
        </p:grpSpPr>
        <p:sp>
          <p:nvSpPr>
            <p:cNvPr id="1048633" name="任意多边形 17"/>
            <p:cNvSpPr/>
            <p:nvPr>
              <p:custDataLst>
                <p:tags r:id="rId13"/>
              </p:custDataLst>
            </p:nvPr>
          </p:nvSpPr>
          <p:spPr>
            <a:xfrm>
              <a:off x="843886" y="5473700"/>
              <a:ext cx="1905000" cy="444500"/>
            </a:xfrm>
            <a:custGeom>
              <a:avLst/>
              <a:gdLst>
                <a:gd name="connsiteX0" fmla="*/ 0 w 1905000"/>
                <a:gd name="connsiteY0" fmla="*/ 0 h 444500"/>
                <a:gd name="connsiteX1" fmla="*/ 1905000 w 1905000"/>
                <a:gd name="connsiteY1" fmla="*/ 0 h 444500"/>
                <a:gd name="connsiteX2" fmla="*/ 1905000 w 1905000"/>
                <a:gd name="connsiteY2" fmla="*/ 266706 h 444500"/>
                <a:gd name="connsiteX3" fmla="*/ 1727206 w 1905000"/>
                <a:gd name="connsiteY3" fmla="*/ 444500 h 444500"/>
                <a:gd name="connsiteX4" fmla="*/ 177794 w 1905000"/>
                <a:gd name="connsiteY4" fmla="*/ 444500 h 444500"/>
                <a:gd name="connsiteX5" fmla="*/ 0 w 1905000"/>
                <a:gd name="connsiteY5" fmla="*/ 266706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0" h="444500">
                  <a:moveTo>
                    <a:pt x="0" y="0"/>
                  </a:moveTo>
                  <a:lnTo>
                    <a:pt x="1905000" y="0"/>
                  </a:lnTo>
                  <a:lnTo>
                    <a:pt x="1905000" y="266706"/>
                  </a:lnTo>
                  <a:cubicBezTo>
                    <a:pt x="1905000" y="364899"/>
                    <a:pt x="1825399" y="444500"/>
                    <a:pt x="1727206" y="444500"/>
                  </a:cubicBezTo>
                  <a:lnTo>
                    <a:pt x="177794" y="444500"/>
                  </a:lnTo>
                  <a:cubicBezTo>
                    <a:pt x="79601" y="444500"/>
                    <a:pt x="0" y="364899"/>
                    <a:pt x="0" y="26670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0000" lnSpcReduction="20000"/>
            </a:bodyPr>
            <a:lstStyle/>
            <a:p>
              <a:pPr algn="ctr">
                <a:lnSpc>
                  <a:spcPct val="150000"/>
                </a:lnSpc>
              </a:pPr>
              <a:endParaRPr 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34" name="任意多边形 18"/>
            <p:cNvSpPr/>
            <p:nvPr>
              <p:custDataLst>
                <p:tags r:id="rId14"/>
              </p:custDataLst>
            </p:nvPr>
          </p:nvSpPr>
          <p:spPr>
            <a:xfrm>
              <a:off x="843190" y="3302000"/>
              <a:ext cx="1905000" cy="2171700"/>
            </a:xfrm>
            <a:custGeom>
              <a:avLst/>
              <a:gdLst>
                <a:gd name="connsiteX0" fmla="*/ 952500 w 1905000"/>
                <a:gd name="connsiteY0" fmla="*/ 0 h 2171700"/>
                <a:gd name="connsiteX1" fmla="*/ 1068070 w 1905000"/>
                <a:gd name="connsiteY1" fmla="*/ 177800 h 2171700"/>
                <a:gd name="connsiteX2" fmla="*/ 1727206 w 1905000"/>
                <a:gd name="connsiteY2" fmla="*/ 177800 h 2171700"/>
                <a:gd name="connsiteX3" fmla="*/ 1905000 w 1905000"/>
                <a:gd name="connsiteY3" fmla="*/ 355594 h 2171700"/>
                <a:gd name="connsiteX4" fmla="*/ 1905000 w 1905000"/>
                <a:gd name="connsiteY4" fmla="*/ 2171700 h 2171700"/>
                <a:gd name="connsiteX5" fmla="*/ 0 w 1905000"/>
                <a:gd name="connsiteY5" fmla="*/ 2171700 h 2171700"/>
                <a:gd name="connsiteX6" fmla="*/ 0 w 1905000"/>
                <a:gd name="connsiteY6" fmla="*/ 355594 h 2171700"/>
                <a:gd name="connsiteX7" fmla="*/ 177794 w 1905000"/>
                <a:gd name="connsiteY7" fmla="*/ 177800 h 2171700"/>
                <a:gd name="connsiteX8" fmla="*/ 836930 w 1905000"/>
                <a:gd name="connsiteY8" fmla="*/ 1778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0" h="2171700">
                  <a:moveTo>
                    <a:pt x="952500" y="0"/>
                  </a:moveTo>
                  <a:lnTo>
                    <a:pt x="1068070" y="177800"/>
                  </a:lnTo>
                  <a:lnTo>
                    <a:pt x="1727206" y="177800"/>
                  </a:lnTo>
                  <a:cubicBezTo>
                    <a:pt x="1825399" y="177800"/>
                    <a:pt x="1905000" y="257401"/>
                    <a:pt x="1905000" y="355594"/>
                  </a:cubicBezTo>
                  <a:lnTo>
                    <a:pt x="1905000" y="2171700"/>
                  </a:lnTo>
                  <a:lnTo>
                    <a:pt x="0" y="2171700"/>
                  </a:lnTo>
                  <a:lnTo>
                    <a:pt x="0" y="355594"/>
                  </a:lnTo>
                  <a:cubicBezTo>
                    <a:pt x="0" y="257401"/>
                    <a:pt x="79601" y="177800"/>
                    <a:pt x="177794" y="177800"/>
                  </a:cubicBezTo>
                  <a:lnTo>
                    <a:pt x="836930" y="17780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问答</a:t>
              </a:r>
              <a:endPara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管理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48635" name="椭圆 19"/>
          <p:cNvSpPr/>
          <p:nvPr>
            <p:custDataLst>
              <p:tags r:id="rId15"/>
            </p:custDataLst>
          </p:nvPr>
        </p:nvSpPr>
        <p:spPr>
          <a:xfrm>
            <a:off x="4545002" y="3063266"/>
            <a:ext cx="150763" cy="145760"/>
          </a:xfrm>
          <a:prstGeom prst="ellipse">
            <a:avLst/>
          </a:prstGeo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ln w="38100">
            <a:solidFill>
              <a:srgbClr val="FE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sym typeface="Arial" panose="020B0604020202020204" pitchFamily="34" charset="0"/>
            </a:endParaRPr>
          </a:p>
        </p:txBody>
      </p:sp>
      <p:grpSp>
        <p:nvGrpSpPr>
          <p:cNvPr id="65" name="组合 20"/>
          <p:cNvGrpSpPr/>
          <p:nvPr>
            <p:custDataLst>
              <p:tags r:id="rId16"/>
            </p:custDataLst>
          </p:nvPr>
        </p:nvGrpSpPr>
        <p:grpSpPr>
          <a:xfrm>
            <a:off x="3784815" y="3191974"/>
            <a:ext cx="1553932" cy="2275779"/>
            <a:chOff x="843190" y="3302000"/>
            <a:chExt cx="1905696" cy="2616200"/>
          </a:xfr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effectLst>
            <a:outerShdw blurRad="127000" sx="104000" sy="104000" algn="ctr" rotWithShape="0">
              <a:prstClr val="black">
                <a:alpha val="25000"/>
              </a:prstClr>
            </a:outerShdw>
          </a:effectLst>
        </p:grpSpPr>
        <p:sp>
          <p:nvSpPr>
            <p:cNvPr id="1048636" name="任意多边形 21"/>
            <p:cNvSpPr/>
            <p:nvPr>
              <p:custDataLst>
                <p:tags r:id="rId17"/>
              </p:custDataLst>
            </p:nvPr>
          </p:nvSpPr>
          <p:spPr>
            <a:xfrm>
              <a:off x="843886" y="5473700"/>
              <a:ext cx="1905000" cy="444500"/>
            </a:xfrm>
            <a:custGeom>
              <a:avLst/>
              <a:gdLst>
                <a:gd name="connsiteX0" fmla="*/ 0 w 1905000"/>
                <a:gd name="connsiteY0" fmla="*/ 0 h 444500"/>
                <a:gd name="connsiteX1" fmla="*/ 1905000 w 1905000"/>
                <a:gd name="connsiteY1" fmla="*/ 0 h 444500"/>
                <a:gd name="connsiteX2" fmla="*/ 1905000 w 1905000"/>
                <a:gd name="connsiteY2" fmla="*/ 266706 h 444500"/>
                <a:gd name="connsiteX3" fmla="*/ 1727206 w 1905000"/>
                <a:gd name="connsiteY3" fmla="*/ 444500 h 444500"/>
                <a:gd name="connsiteX4" fmla="*/ 177794 w 1905000"/>
                <a:gd name="connsiteY4" fmla="*/ 444500 h 444500"/>
                <a:gd name="connsiteX5" fmla="*/ 0 w 1905000"/>
                <a:gd name="connsiteY5" fmla="*/ 266706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0" h="444500">
                  <a:moveTo>
                    <a:pt x="0" y="0"/>
                  </a:moveTo>
                  <a:lnTo>
                    <a:pt x="1905000" y="0"/>
                  </a:lnTo>
                  <a:lnTo>
                    <a:pt x="1905000" y="266706"/>
                  </a:lnTo>
                  <a:cubicBezTo>
                    <a:pt x="1905000" y="364899"/>
                    <a:pt x="1825399" y="444500"/>
                    <a:pt x="1727206" y="444500"/>
                  </a:cubicBezTo>
                  <a:lnTo>
                    <a:pt x="177794" y="444500"/>
                  </a:lnTo>
                  <a:cubicBezTo>
                    <a:pt x="79601" y="444500"/>
                    <a:pt x="0" y="364899"/>
                    <a:pt x="0" y="26670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0000" lnSpcReduction="20000"/>
            </a:bodyPr>
            <a:lstStyle/>
            <a:p>
              <a:pPr algn="ctr">
                <a:lnSpc>
                  <a:spcPct val="150000"/>
                </a:lnSpc>
              </a:pPr>
              <a:endParaRPr 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37" name="任意多边形 22"/>
            <p:cNvSpPr/>
            <p:nvPr>
              <p:custDataLst>
                <p:tags r:id="rId18"/>
              </p:custDataLst>
            </p:nvPr>
          </p:nvSpPr>
          <p:spPr>
            <a:xfrm>
              <a:off x="843190" y="3302000"/>
              <a:ext cx="1905000" cy="2171700"/>
            </a:xfrm>
            <a:custGeom>
              <a:avLst/>
              <a:gdLst>
                <a:gd name="connsiteX0" fmla="*/ 952500 w 1905000"/>
                <a:gd name="connsiteY0" fmla="*/ 0 h 2171700"/>
                <a:gd name="connsiteX1" fmla="*/ 1068070 w 1905000"/>
                <a:gd name="connsiteY1" fmla="*/ 177800 h 2171700"/>
                <a:gd name="connsiteX2" fmla="*/ 1727206 w 1905000"/>
                <a:gd name="connsiteY2" fmla="*/ 177800 h 2171700"/>
                <a:gd name="connsiteX3" fmla="*/ 1905000 w 1905000"/>
                <a:gd name="connsiteY3" fmla="*/ 355594 h 2171700"/>
                <a:gd name="connsiteX4" fmla="*/ 1905000 w 1905000"/>
                <a:gd name="connsiteY4" fmla="*/ 2171700 h 2171700"/>
                <a:gd name="connsiteX5" fmla="*/ 0 w 1905000"/>
                <a:gd name="connsiteY5" fmla="*/ 2171700 h 2171700"/>
                <a:gd name="connsiteX6" fmla="*/ 0 w 1905000"/>
                <a:gd name="connsiteY6" fmla="*/ 355594 h 2171700"/>
                <a:gd name="connsiteX7" fmla="*/ 177794 w 1905000"/>
                <a:gd name="connsiteY7" fmla="*/ 177800 h 2171700"/>
                <a:gd name="connsiteX8" fmla="*/ 836930 w 1905000"/>
                <a:gd name="connsiteY8" fmla="*/ 1778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0" h="2171700">
                  <a:moveTo>
                    <a:pt x="952500" y="0"/>
                  </a:moveTo>
                  <a:lnTo>
                    <a:pt x="1068070" y="177800"/>
                  </a:lnTo>
                  <a:lnTo>
                    <a:pt x="1727206" y="177800"/>
                  </a:lnTo>
                  <a:cubicBezTo>
                    <a:pt x="1825399" y="177800"/>
                    <a:pt x="1905000" y="257401"/>
                    <a:pt x="1905000" y="355594"/>
                  </a:cubicBezTo>
                  <a:lnTo>
                    <a:pt x="1905000" y="2171700"/>
                  </a:lnTo>
                  <a:lnTo>
                    <a:pt x="0" y="2171700"/>
                  </a:lnTo>
                  <a:lnTo>
                    <a:pt x="0" y="355594"/>
                  </a:lnTo>
                  <a:cubicBezTo>
                    <a:pt x="0" y="257401"/>
                    <a:pt x="79601" y="177800"/>
                    <a:pt x="177794" y="177800"/>
                  </a:cubicBezTo>
                  <a:lnTo>
                    <a:pt x="836930" y="17780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在线学习管理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组合 23"/>
          <p:cNvGrpSpPr/>
          <p:nvPr>
            <p:custDataLst>
              <p:tags r:id="rId19"/>
            </p:custDataLst>
          </p:nvPr>
        </p:nvGrpSpPr>
        <p:grpSpPr>
          <a:xfrm>
            <a:off x="1879816" y="3194001"/>
            <a:ext cx="1553932" cy="2275779"/>
            <a:chOff x="843190" y="3302000"/>
            <a:chExt cx="1905696" cy="2616200"/>
          </a:xfrm>
          <a:gradFill>
            <a:gsLst>
              <a:gs pos="1000">
                <a:srgbClr val="FA7596"/>
              </a:gs>
              <a:gs pos="98000">
                <a:srgbClr val="FED648"/>
              </a:gs>
            </a:gsLst>
            <a:lin ang="18900000" scaled="1"/>
          </a:gradFill>
          <a:effectLst>
            <a:outerShdw blurRad="127000" sx="104000" sy="104000" algn="ctr" rotWithShape="0">
              <a:prstClr val="black">
                <a:alpha val="25000"/>
              </a:prstClr>
            </a:outerShdw>
          </a:effectLst>
        </p:grpSpPr>
        <p:sp>
          <p:nvSpPr>
            <p:cNvPr id="1048638" name="任意多边形 24"/>
            <p:cNvSpPr/>
            <p:nvPr>
              <p:custDataLst>
                <p:tags r:id="rId20"/>
              </p:custDataLst>
            </p:nvPr>
          </p:nvSpPr>
          <p:spPr>
            <a:xfrm>
              <a:off x="843886" y="5473700"/>
              <a:ext cx="1905000" cy="444500"/>
            </a:xfrm>
            <a:custGeom>
              <a:avLst/>
              <a:gdLst>
                <a:gd name="connsiteX0" fmla="*/ 0 w 1905000"/>
                <a:gd name="connsiteY0" fmla="*/ 0 h 444500"/>
                <a:gd name="connsiteX1" fmla="*/ 1905000 w 1905000"/>
                <a:gd name="connsiteY1" fmla="*/ 0 h 444500"/>
                <a:gd name="connsiteX2" fmla="*/ 1905000 w 1905000"/>
                <a:gd name="connsiteY2" fmla="*/ 266706 h 444500"/>
                <a:gd name="connsiteX3" fmla="*/ 1727206 w 1905000"/>
                <a:gd name="connsiteY3" fmla="*/ 444500 h 444500"/>
                <a:gd name="connsiteX4" fmla="*/ 177794 w 1905000"/>
                <a:gd name="connsiteY4" fmla="*/ 444500 h 444500"/>
                <a:gd name="connsiteX5" fmla="*/ 0 w 1905000"/>
                <a:gd name="connsiteY5" fmla="*/ 266706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0" h="444500">
                  <a:moveTo>
                    <a:pt x="0" y="0"/>
                  </a:moveTo>
                  <a:lnTo>
                    <a:pt x="1905000" y="0"/>
                  </a:lnTo>
                  <a:lnTo>
                    <a:pt x="1905000" y="266706"/>
                  </a:lnTo>
                  <a:cubicBezTo>
                    <a:pt x="1905000" y="364899"/>
                    <a:pt x="1825399" y="444500"/>
                    <a:pt x="1727206" y="444500"/>
                  </a:cubicBezTo>
                  <a:lnTo>
                    <a:pt x="177794" y="444500"/>
                  </a:lnTo>
                  <a:cubicBezTo>
                    <a:pt x="79601" y="444500"/>
                    <a:pt x="0" y="364899"/>
                    <a:pt x="0" y="26670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8639" name="任意多边形 25"/>
            <p:cNvSpPr/>
            <p:nvPr>
              <p:custDataLst>
                <p:tags r:id="rId21"/>
              </p:custDataLst>
            </p:nvPr>
          </p:nvSpPr>
          <p:spPr>
            <a:xfrm>
              <a:off x="843190" y="3302000"/>
              <a:ext cx="1905000" cy="2171700"/>
            </a:xfrm>
            <a:custGeom>
              <a:avLst/>
              <a:gdLst>
                <a:gd name="connsiteX0" fmla="*/ 952500 w 1905000"/>
                <a:gd name="connsiteY0" fmla="*/ 0 h 2171700"/>
                <a:gd name="connsiteX1" fmla="*/ 1068070 w 1905000"/>
                <a:gd name="connsiteY1" fmla="*/ 177800 h 2171700"/>
                <a:gd name="connsiteX2" fmla="*/ 1727206 w 1905000"/>
                <a:gd name="connsiteY2" fmla="*/ 177800 h 2171700"/>
                <a:gd name="connsiteX3" fmla="*/ 1905000 w 1905000"/>
                <a:gd name="connsiteY3" fmla="*/ 355594 h 2171700"/>
                <a:gd name="connsiteX4" fmla="*/ 1905000 w 1905000"/>
                <a:gd name="connsiteY4" fmla="*/ 2171700 h 2171700"/>
                <a:gd name="connsiteX5" fmla="*/ 0 w 1905000"/>
                <a:gd name="connsiteY5" fmla="*/ 2171700 h 2171700"/>
                <a:gd name="connsiteX6" fmla="*/ 0 w 1905000"/>
                <a:gd name="connsiteY6" fmla="*/ 355594 h 2171700"/>
                <a:gd name="connsiteX7" fmla="*/ 177794 w 1905000"/>
                <a:gd name="connsiteY7" fmla="*/ 177800 h 2171700"/>
                <a:gd name="connsiteX8" fmla="*/ 836930 w 1905000"/>
                <a:gd name="connsiteY8" fmla="*/ 1778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0" h="2171700">
                  <a:moveTo>
                    <a:pt x="952500" y="0"/>
                  </a:moveTo>
                  <a:lnTo>
                    <a:pt x="1068070" y="177800"/>
                  </a:lnTo>
                  <a:lnTo>
                    <a:pt x="1727206" y="177800"/>
                  </a:lnTo>
                  <a:cubicBezTo>
                    <a:pt x="1825399" y="177800"/>
                    <a:pt x="1905000" y="257401"/>
                    <a:pt x="1905000" y="355594"/>
                  </a:cubicBezTo>
                  <a:lnTo>
                    <a:pt x="1905000" y="2171700"/>
                  </a:lnTo>
                  <a:lnTo>
                    <a:pt x="0" y="2171700"/>
                  </a:lnTo>
                  <a:lnTo>
                    <a:pt x="0" y="355594"/>
                  </a:lnTo>
                  <a:cubicBezTo>
                    <a:pt x="0" y="257401"/>
                    <a:pt x="79601" y="177800"/>
                    <a:pt x="177794" y="177800"/>
                  </a:cubicBezTo>
                  <a:lnTo>
                    <a:pt x="836930" y="17780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学生导学课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415_3*i*9"/>
  <p:tag name="KSO_WM_TEMPLATE_CATEGORY" val="diagram"/>
  <p:tag name="KSO_WM_TEMPLATE_INDEX" val="160415"/>
  <p:tag name="KSO_WM_UNIT_INDEX" val="9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6"/>
  <p:tag name="KSO_WM_UNIT_ID" val="diagram160415_3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h_f"/>
  <p:tag name="KSO_WM_UNIT_INDEX" val="1_3_1"/>
  <p:tag name="KSO_WM_UNIT_ID" val="diagram160415_3*m_h_f*1_3_1"/>
  <p:tag name="KSO_WM_UNIT_CLEAR" val="1"/>
  <p:tag name="KSO_WM_UNIT_LAYERLEVEL" val="1_1_1"/>
  <p:tag name="KSO_WM_UNIT_VALUE" val="36"/>
  <p:tag name="KSO_WM_UNIT_HIGHLIGHT" val="0"/>
  <p:tag name="KSO_WM_UNIT_COMPATIBLE" val="0"/>
  <p:tag name="KSO_WM_DIAGRAM_GROUP_CODE" val="m1-1"/>
  <p:tag name="KSO_WM_UNIT_PRESET_TEXT" val="LOREM"/>
  <p:tag name="KSO_WM_UNIT_LINE_FORE_SCHEMECOLOR_INDEX" val="5"/>
  <p:tag name="KSO_WM_UNIT_LINE_FILL_TYPE" val="2"/>
  <p:tag name="KSO_WM_UNIT_TEXT_FILL_FORE_SCHEMECOLOR_INDEX" val="5"/>
  <p:tag name="KSO_WM_UNIT_TEXT_FILL_TYPE" val="1"/>
  <p:tag name="KSO_WM_UNIT_USESOURCEFORMAT_APPLY" val="0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415_3*i*9"/>
  <p:tag name="KSO_WM_TEMPLATE_CATEGORY" val="diagram"/>
  <p:tag name="KSO_WM_TEMPLATE_INDEX" val="160415"/>
  <p:tag name="KSO_WM_UNIT_INDEX" val="9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6"/>
  <p:tag name="KSO_WM_UNIT_ID" val="diagram160415_3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h_f"/>
  <p:tag name="KSO_WM_UNIT_INDEX" val="1_3_1"/>
  <p:tag name="KSO_WM_UNIT_ID" val="diagram160415_3*m_h_f*1_3_1"/>
  <p:tag name="KSO_WM_UNIT_CLEAR" val="1"/>
  <p:tag name="KSO_WM_UNIT_LAYERLEVEL" val="1_1_1"/>
  <p:tag name="KSO_WM_UNIT_VALUE" val="36"/>
  <p:tag name="KSO_WM_UNIT_HIGHLIGHT" val="0"/>
  <p:tag name="KSO_WM_UNIT_COMPATIBLE" val="0"/>
  <p:tag name="KSO_WM_DIAGRAM_GROUP_CODE" val="m1-1"/>
  <p:tag name="KSO_WM_UNIT_PRESET_TEXT" val="LOREM"/>
  <p:tag name="KSO_WM_UNIT_LINE_FORE_SCHEMECOLOR_INDEX" val="5"/>
  <p:tag name="KSO_WM_UNIT_LINE_FILL_TYPE" val="2"/>
  <p:tag name="KSO_WM_UNIT_TEXT_FILL_FORE_SCHEMECOLOR_INDEX" val="5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415_3*i*9"/>
  <p:tag name="KSO_WM_TEMPLATE_CATEGORY" val="diagram"/>
  <p:tag name="KSO_WM_TEMPLATE_INDEX" val="160415"/>
  <p:tag name="KSO_WM_UNIT_INDEX" val="9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6"/>
  <p:tag name="KSO_WM_UNIT_ID" val="diagram160415_3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h_f"/>
  <p:tag name="KSO_WM_UNIT_INDEX" val="1_3_1"/>
  <p:tag name="KSO_WM_UNIT_ID" val="diagram160415_3*m_h_f*1_3_1"/>
  <p:tag name="KSO_WM_UNIT_CLEAR" val="1"/>
  <p:tag name="KSO_WM_UNIT_LAYERLEVEL" val="1_1_1"/>
  <p:tag name="KSO_WM_UNIT_VALUE" val="36"/>
  <p:tag name="KSO_WM_UNIT_HIGHLIGHT" val="0"/>
  <p:tag name="KSO_WM_UNIT_COMPATIBLE" val="0"/>
  <p:tag name="KSO_WM_DIAGRAM_GROUP_CODE" val="m1-1"/>
  <p:tag name="KSO_WM_UNIT_PRESET_TEXT" val="LOREM"/>
  <p:tag name="KSO_WM_UNIT_LINE_FORE_SCHEMECOLOR_INDEX" val="5"/>
  <p:tag name="KSO_WM_UNIT_LINE_FILL_TYPE" val="2"/>
  <p:tag name="KSO_WM_UNIT_TEXT_FILL_FORE_SCHEMECOLOR_INDEX" val="5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4"/>
  <p:tag name="KSO_WM_UNIT_ID" val="diagram160415_3*m_i*1_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PA" val="v3.0.0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415_3*i*9"/>
  <p:tag name="KSO_WM_TEMPLATE_CATEGORY" val="diagram"/>
  <p:tag name="KSO_WM_TEMPLATE_INDEX" val="160415"/>
  <p:tag name="KSO_WM_UNIT_INDEX" val="9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6"/>
  <p:tag name="KSO_WM_UNIT_ID" val="diagram160415_3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h_f"/>
  <p:tag name="KSO_WM_UNIT_INDEX" val="1_3_1"/>
  <p:tag name="KSO_WM_UNIT_ID" val="diagram160415_3*m_h_f*1_3_1"/>
  <p:tag name="KSO_WM_UNIT_CLEAR" val="1"/>
  <p:tag name="KSO_WM_UNIT_LAYERLEVEL" val="1_1_1"/>
  <p:tag name="KSO_WM_UNIT_VALUE" val="36"/>
  <p:tag name="KSO_WM_UNIT_HIGHLIGHT" val="0"/>
  <p:tag name="KSO_WM_UNIT_COMPATIBLE" val="0"/>
  <p:tag name="KSO_WM_DIAGRAM_GROUP_CODE" val="m1-1"/>
  <p:tag name="KSO_WM_UNIT_PRESET_TEXT" val="LOREM"/>
  <p:tag name="KSO_WM_UNIT_LINE_FORE_SCHEMECOLOR_INDEX" val="5"/>
  <p:tag name="KSO_WM_UNIT_LINE_FILL_TYPE" val="2"/>
  <p:tag name="KSO_WM_UNIT_TEXT_FILL_FORE_SCHEMECOLOR_INDEX" val="5"/>
  <p:tag name="KSO_WM_UNIT_TEXT_FILL_TYPE" val="1"/>
  <p:tag name="KSO_WM_UNIT_USESOURCEFORMAT_APPLY" val="0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415_3*i*9"/>
  <p:tag name="KSO_WM_TEMPLATE_CATEGORY" val="diagram"/>
  <p:tag name="KSO_WM_TEMPLATE_INDEX" val="160415"/>
  <p:tag name="KSO_WM_UNIT_INDEX" val="9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6"/>
  <p:tag name="KSO_WM_UNIT_ID" val="diagram160415_3*m_i*1_6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h_f"/>
  <p:tag name="KSO_WM_UNIT_INDEX" val="1_3_1"/>
  <p:tag name="KSO_WM_UNIT_ID" val="diagram160415_3*m_h_f*1_3_1"/>
  <p:tag name="KSO_WM_UNIT_CLEAR" val="1"/>
  <p:tag name="KSO_WM_UNIT_LAYERLEVEL" val="1_1_1"/>
  <p:tag name="KSO_WM_UNIT_VALUE" val="36"/>
  <p:tag name="KSO_WM_UNIT_HIGHLIGHT" val="0"/>
  <p:tag name="KSO_WM_UNIT_COMPATIBLE" val="0"/>
  <p:tag name="KSO_WM_DIAGRAM_GROUP_CODE" val="m1-1"/>
  <p:tag name="KSO_WM_UNIT_PRESET_TEXT" val="LOREM"/>
  <p:tag name="KSO_WM_UNIT_LINE_FORE_SCHEMECOLOR_INDEX" val="5"/>
  <p:tag name="KSO_WM_UNIT_LINE_FILL_TYPE" val="2"/>
  <p:tag name="KSO_WM_UNIT_TEXT_FILL_FORE_SCHEMECOLOR_INDEX" val="5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EMPLATE_CATEGORY" val="diagram"/>
  <p:tag name="KSO_WM_TEMPLATE_INDEX" val="160400"/>
  <p:tag name="KSO_WM_UNIT_TYPE" val="l_h_f"/>
  <p:tag name="KSO_WM_UNIT_INDEX" val="1_1_1"/>
  <p:tag name="KSO_WM_UNIT_ID" val="diagram160400_3*l_h_f*1_1_1"/>
  <p:tag name="KSO_WM_UNIT_CLEAR" val="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TAG_VERSION" val="1.0"/>
  <p:tag name="KSO_WM_DIAGRAM_GROUP_CODE" val="l1-1"/>
  <p:tag name="KSO_WM_UNIT_TEXT_FILL_FORE_SCHEMECOLOR_INDEX" val="5"/>
  <p:tag name="KSO_WM_UNIT_TEXT_FILL_TYPE" val="1"/>
  <p:tag name="KSO_WM_UNIT_USESOURCEFORMAT_APPLY" val="0"/>
</p:tagLst>
</file>

<file path=ppt/tags/tag27.xml><?xml version="1.0" encoding="utf-8"?>
<p:tagLst xmlns:p="http://schemas.openxmlformats.org/presentationml/2006/main">
  <p:tag name="KSO_WM_TEMPLATE_CATEGORY" val="diagram"/>
  <p:tag name="KSO_WM_TEMPLATE_INDEX" val="160400"/>
  <p:tag name="KSO_WM_UNIT_TYPE" val="l_h_f"/>
  <p:tag name="KSO_WM_UNIT_INDEX" val="1_1_1"/>
  <p:tag name="KSO_WM_UNIT_ID" val="diagram160400_3*l_h_f*1_1_1"/>
  <p:tag name="KSO_WM_UNIT_CLEAR" val="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TAG_VERSION" val="1.0"/>
  <p:tag name="KSO_WM_DIAGRAM_GROUP_CODE" val="l1-1"/>
  <p:tag name="KSO_WM_UNIT_TEXT_FILL_FORE_SCHEMECOLOR_INDEX" val="5"/>
  <p:tag name="KSO_WM_UNIT_TEXT_FILL_TYPE" val="1"/>
  <p:tag name="KSO_WM_UNIT_USESOURCEFORMAT_APPLY" val="0"/>
</p:tagLst>
</file>

<file path=ppt/tags/tag28.xml><?xml version="1.0" encoding="utf-8"?>
<p:tagLst xmlns:p="http://schemas.openxmlformats.org/presentationml/2006/main">
  <p:tag name="KSO_WPP_MARK_KEY" val="83c76572-5c65-4124-8be7-2d4011a3fe3f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2"/>
  <p:tag name="KSO_WM_UNIT_ID" val="diagram160415_3*m_i*1_2"/>
  <p:tag name="KSO_WM_UNIT_CLEAR" val="1"/>
  <p:tag name="KSO_WM_UNIT_LAYERLEVEL" val="1_1"/>
  <p:tag name="KSO_WM_DIAGRAM_GROUP_CODE" val="m1-1"/>
  <p:tag name="KSO_WM_UNIT_LINE_FORE_SCHEMECOLOR_INDEX" val="5"/>
  <p:tag name="KSO_WM_UNIT_LINE_FILL_TYPE" val="2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4"/>
  <p:tag name="KSO_WM_UNIT_ID" val="diagram160415_3*m_i*1_4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5"/>
  <p:tag name="KSO_WM_UNIT_ID" val="diagram160415_3*m_i*1_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5"/>
  <p:tag name="KSO_WM_UNIT_ID" val="diagram160415_3*m_i*1_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415"/>
  <p:tag name="KSO_WM_UNIT_TYPE" val="m_i"/>
  <p:tag name="KSO_WM_UNIT_INDEX" val="1_5"/>
  <p:tag name="KSO_WM_UNIT_ID" val="diagram160415_3*m_i*1_5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1783</Words>
  <Application>WPS 演示</Application>
  <PresentationFormat>自定义</PresentationFormat>
  <Paragraphs>174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Calibri</vt:lpstr>
      <vt:lpstr>Agency FB</vt:lpstr>
      <vt:lpstr>Wingdings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PCOS</dc:creator>
  <cp:lastModifiedBy>随风幽飏</cp:lastModifiedBy>
  <cp:revision>52</cp:revision>
  <dcterms:created xsi:type="dcterms:W3CDTF">2021-08-09T05:48:00Z</dcterms:created>
  <dcterms:modified xsi:type="dcterms:W3CDTF">2023-04-18T14:28:28Z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23BBB249D2504B04914D5A39C51D3267_13</vt:lpwstr>
  </property>
</Properties>
</file>