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24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20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  <p:sldMasterId id="2147483744" r:id="rId9"/>
    <p:sldMasterId id="2147483756" r:id="rId10"/>
    <p:sldMasterId id="2147483768" r:id="rId11"/>
    <p:sldMasterId id="2147483780" r:id="rId12"/>
  </p:sldMasterIdLst>
  <p:notesMasterIdLst>
    <p:notesMasterId r:id="rId25"/>
  </p:notesMasterIdLst>
  <p:sldIdLst>
    <p:sldId id="256" r:id="rId13"/>
    <p:sldId id="314" r:id="rId14"/>
    <p:sldId id="356" r:id="rId15"/>
    <p:sldId id="359" r:id="rId16"/>
    <p:sldId id="360" r:id="rId17"/>
    <p:sldId id="361" r:id="rId18"/>
    <p:sldId id="362" r:id="rId19"/>
    <p:sldId id="363" r:id="rId20"/>
    <p:sldId id="364" r:id="rId21"/>
    <p:sldId id="365" r:id="rId22"/>
    <p:sldId id="366" r:id="rId23"/>
    <p:sldId id="288" r:id="rId24"/>
  </p:sldIdLst>
  <p:sldSz cx="12192000" cy="6858000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2FDB2607-1784-4EEB-B798-7EB5836EED8A}">
        <p14:showMediaCtrls xmlns:p14="http://schemas.microsoft.com/office/powerpoint/2010/main" xmlns="" val="1"/>
      </p:ext>
    </p:extLst>
  </p:showPr>
  <p:clrMru>
    <a:srgbClr val="FF66FF"/>
    <a:srgbClr val="FF0000"/>
    <a:srgbClr val="2E75B6"/>
    <a:srgbClr val="3975B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67" d="100"/>
          <a:sy n="67" d="100"/>
        </p:scale>
        <p:origin x="-840" y="-78"/>
      </p:cViewPr>
      <p:guideLst>
        <p:guide orient="horz" pos="2226"/>
        <p:guide pos="384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3315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560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13317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第五级</a:t>
            </a:r>
          </a:p>
        </p:txBody>
      </p:sp>
      <p:sp>
        <p:nvSpPr>
          <p:cNvPr id="13318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3319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/>
          <a:lstStyle/>
          <a:p>
            <a:pPr lvl="0" algn="r" eaLnBrk="1" hangingPunct="1">
              <a:buChar char="•"/>
            </a:pPr>
            <a:fld id="{9A0DB2DC-4C9A-4742-B13C-FB6460FD3503}" type="slidenum">
              <a:rPr lang="en-US" altLang="zh-CN" sz="1200" dirty="0"/>
              <a:pPr lvl="0" algn="r" eaLnBrk="1" hangingPunct="1">
                <a:buChar char="•"/>
              </a:pPr>
              <a:t>‹#›</a:t>
            </a:fld>
            <a:endParaRPr lang="en-US" altLang="zh-CN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宋体" panose="02010600030101010101" pitchFamily="2" charset="-122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6627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7651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r>
              <a:rPr lang="zh-CN" altLang="en-US" dirty="0"/>
              <a:t>①使用学号和初始密码123456登录；②验证“姓氏”；③绑定手机号；④确认课程。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8675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r>
              <a:rPr lang="zh-CN" altLang="en-US" dirty="0"/>
              <a:t>新生报到流程：①在智慧树门户（www.zhihuishu.com） 使用学号和初始密码123456登录；②验证 “姓氏”首字 ；③绑定手机号；④确认课程。</a:t>
            </a:r>
          </a:p>
          <a:p>
            <a:pPr lvl="0" eaLnBrk="1" hangingPunct="1"/>
            <a:r>
              <a:rPr lang="zh-CN" altLang="en-US" dirty="0"/>
              <a:t>老生报到流程：在智慧树门户（www.zhihuishu.com）使用学号或者绑定过该学号的手机号进行登录，在“我的学堂”确认课程。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1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1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1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1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1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1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1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1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1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1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1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1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6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en-US" altLang="zh-CN" dirty="0"/>
          </a:p>
          <a:p>
            <a:pPr lvl="1"/>
            <a:r>
              <a:rPr lang="zh-CN" altLang="en-US" dirty="0"/>
              <a:t>第二级</a:t>
            </a:r>
            <a:endParaRPr lang="en-US" altLang="zh-CN" dirty="0"/>
          </a:p>
          <a:p>
            <a:pPr lvl="2"/>
            <a:r>
              <a:rPr lang="zh-CN" altLang="en-US" dirty="0"/>
              <a:t>第三级</a:t>
            </a:r>
            <a:endParaRPr lang="en-US" altLang="zh-CN" dirty="0"/>
          </a:p>
          <a:p>
            <a:pPr lvl="3"/>
            <a:r>
              <a:rPr lang="zh-CN" altLang="en-US" dirty="0"/>
              <a:t>第四级</a:t>
            </a:r>
            <a:endParaRPr lang="en-US" altLang="zh-CN" dirty="0"/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9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5635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56350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1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35635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6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3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44" name="文本占位符 2"/>
          <p:cNvSpPr>
            <a:spLocks noGrp="1"/>
          </p:cNvSpPr>
          <p:nvPr>
            <p:ph type="body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en-US" altLang="zh-CN" dirty="0"/>
          </a:p>
          <a:p>
            <a:pPr lvl="1"/>
            <a:r>
              <a:rPr lang="zh-CN" altLang="en-US" dirty="0"/>
              <a:t>第二级</a:t>
            </a:r>
            <a:endParaRPr lang="en-US" altLang="zh-CN" dirty="0"/>
          </a:p>
          <a:p>
            <a:pPr lvl="2"/>
            <a:r>
              <a:rPr lang="zh-CN" altLang="en-US" dirty="0"/>
              <a:t>第三级</a:t>
            </a:r>
            <a:endParaRPr lang="en-US" altLang="zh-CN" dirty="0"/>
          </a:p>
          <a:p>
            <a:pPr lvl="3"/>
            <a:r>
              <a:rPr lang="zh-CN" altLang="en-US" dirty="0"/>
              <a:t>第四级</a:t>
            </a:r>
            <a:endParaRPr lang="en-US" altLang="zh-CN" dirty="0"/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45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5635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46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56350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47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35635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6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7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1268" name="文本占位符 2"/>
          <p:cNvSpPr>
            <a:spLocks noGrp="1"/>
          </p:cNvSpPr>
          <p:nvPr>
            <p:ph type="body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en-US" altLang="zh-CN" dirty="0"/>
          </a:p>
          <a:p>
            <a:pPr lvl="1"/>
            <a:r>
              <a:rPr lang="zh-CN" altLang="en-US" dirty="0"/>
              <a:t>第二级</a:t>
            </a:r>
            <a:endParaRPr lang="en-US" altLang="zh-CN" dirty="0"/>
          </a:p>
          <a:p>
            <a:pPr lvl="2"/>
            <a:r>
              <a:rPr lang="zh-CN" altLang="en-US" dirty="0"/>
              <a:t>第三级</a:t>
            </a:r>
            <a:endParaRPr lang="en-US" altLang="zh-CN" dirty="0"/>
          </a:p>
          <a:p>
            <a:pPr lvl="3"/>
            <a:r>
              <a:rPr lang="zh-CN" altLang="en-US" dirty="0"/>
              <a:t>第四级</a:t>
            </a:r>
            <a:endParaRPr lang="en-US" altLang="zh-CN" dirty="0"/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1269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5635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270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56350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271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35635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6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1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2292" name="文本占位符 2"/>
          <p:cNvSpPr>
            <a:spLocks noGrp="1"/>
          </p:cNvSpPr>
          <p:nvPr>
            <p:ph type="body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en-US" altLang="zh-CN" dirty="0"/>
          </a:p>
          <a:p>
            <a:pPr lvl="1"/>
            <a:r>
              <a:rPr lang="zh-CN" altLang="en-US" dirty="0"/>
              <a:t>第二级</a:t>
            </a:r>
            <a:endParaRPr lang="en-US" altLang="zh-CN" dirty="0"/>
          </a:p>
          <a:p>
            <a:pPr lvl="2"/>
            <a:r>
              <a:rPr lang="zh-CN" altLang="en-US" dirty="0"/>
              <a:t>第三级</a:t>
            </a:r>
            <a:endParaRPr lang="en-US" altLang="zh-CN" dirty="0"/>
          </a:p>
          <a:p>
            <a:pPr lvl="3"/>
            <a:r>
              <a:rPr lang="zh-CN" altLang="en-US" dirty="0"/>
              <a:t>第四级</a:t>
            </a:r>
            <a:endParaRPr lang="en-US" altLang="zh-CN" dirty="0"/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2293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5635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294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56350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295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35635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6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2052" name="文本占位符 2"/>
          <p:cNvSpPr>
            <a:spLocks noGrp="1"/>
          </p:cNvSpPr>
          <p:nvPr>
            <p:ph type="body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en-US" altLang="zh-CN" dirty="0"/>
          </a:p>
          <a:p>
            <a:pPr lvl="1"/>
            <a:r>
              <a:rPr lang="zh-CN" altLang="en-US" dirty="0"/>
              <a:t>第二级</a:t>
            </a:r>
            <a:endParaRPr lang="en-US" altLang="zh-CN" dirty="0"/>
          </a:p>
          <a:p>
            <a:pPr lvl="2"/>
            <a:r>
              <a:rPr lang="zh-CN" altLang="en-US" dirty="0"/>
              <a:t>第三级</a:t>
            </a:r>
            <a:endParaRPr lang="en-US" altLang="zh-CN" dirty="0"/>
          </a:p>
          <a:p>
            <a:pPr lvl="3"/>
            <a:r>
              <a:rPr lang="zh-CN" altLang="en-US" dirty="0"/>
              <a:t>第四级</a:t>
            </a:r>
            <a:endParaRPr lang="en-US" altLang="zh-CN" dirty="0"/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2053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5635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4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56350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5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35635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6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5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3076" name="文本占位符 2"/>
          <p:cNvSpPr>
            <a:spLocks noGrp="1"/>
          </p:cNvSpPr>
          <p:nvPr>
            <p:ph type="body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en-US" altLang="zh-CN" dirty="0"/>
          </a:p>
          <a:p>
            <a:pPr lvl="1"/>
            <a:r>
              <a:rPr lang="zh-CN" altLang="en-US" dirty="0"/>
              <a:t>第二级</a:t>
            </a:r>
            <a:endParaRPr lang="en-US" altLang="zh-CN" dirty="0"/>
          </a:p>
          <a:p>
            <a:pPr lvl="2"/>
            <a:r>
              <a:rPr lang="zh-CN" altLang="en-US" dirty="0"/>
              <a:t>第三级</a:t>
            </a:r>
            <a:endParaRPr lang="en-US" altLang="zh-CN" dirty="0"/>
          </a:p>
          <a:p>
            <a:pPr lvl="3"/>
            <a:r>
              <a:rPr lang="zh-CN" altLang="en-US" dirty="0"/>
              <a:t>第四级</a:t>
            </a:r>
            <a:endParaRPr lang="en-US" altLang="zh-CN" dirty="0"/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3077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5635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8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56350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9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35635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6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9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100" name="文本占位符 2"/>
          <p:cNvSpPr>
            <a:spLocks noGrp="1"/>
          </p:cNvSpPr>
          <p:nvPr>
            <p:ph type="body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en-US" altLang="zh-CN" dirty="0"/>
          </a:p>
          <a:p>
            <a:pPr lvl="1"/>
            <a:r>
              <a:rPr lang="zh-CN" altLang="en-US" dirty="0"/>
              <a:t>第二级</a:t>
            </a:r>
            <a:endParaRPr lang="en-US" altLang="zh-CN" dirty="0"/>
          </a:p>
          <a:p>
            <a:pPr lvl="2"/>
            <a:r>
              <a:rPr lang="zh-CN" altLang="en-US" dirty="0"/>
              <a:t>第三级</a:t>
            </a:r>
            <a:endParaRPr lang="en-US" altLang="zh-CN" dirty="0"/>
          </a:p>
          <a:p>
            <a:pPr lvl="3"/>
            <a:r>
              <a:rPr lang="zh-CN" altLang="en-US" dirty="0"/>
              <a:t>第四级</a:t>
            </a:r>
            <a:endParaRPr lang="en-US" altLang="zh-CN" dirty="0"/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101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5635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02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56350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03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35635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6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3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5124" name="文本占位符 2"/>
          <p:cNvSpPr>
            <a:spLocks noGrp="1"/>
          </p:cNvSpPr>
          <p:nvPr>
            <p:ph type="body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en-US" altLang="zh-CN" dirty="0"/>
          </a:p>
          <a:p>
            <a:pPr lvl="1"/>
            <a:r>
              <a:rPr lang="zh-CN" altLang="en-US" dirty="0"/>
              <a:t>第二级</a:t>
            </a:r>
            <a:endParaRPr lang="en-US" altLang="zh-CN" dirty="0"/>
          </a:p>
          <a:p>
            <a:pPr lvl="2"/>
            <a:r>
              <a:rPr lang="zh-CN" altLang="en-US" dirty="0"/>
              <a:t>第三级</a:t>
            </a:r>
            <a:endParaRPr lang="en-US" altLang="zh-CN" dirty="0"/>
          </a:p>
          <a:p>
            <a:pPr lvl="3"/>
            <a:r>
              <a:rPr lang="zh-CN" altLang="en-US" dirty="0"/>
              <a:t>第四级</a:t>
            </a:r>
            <a:endParaRPr lang="en-US" altLang="zh-CN" dirty="0"/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125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5635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6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56350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7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35635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6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7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6148" name="文本占位符 2"/>
          <p:cNvSpPr>
            <a:spLocks noGrp="1"/>
          </p:cNvSpPr>
          <p:nvPr>
            <p:ph type="body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en-US" altLang="zh-CN" dirty="0"/>
          </a:p>
          <a:p>
            <a:pPr lvl="1"/>
            <a:r>
              <a:rPr lang="zh-CN" altLang="en-US" dirty="0"/>
              <a:t>第二级</a:t>
            </a:r>
            <a:endParaRPr lang="en-US" altLang="zh-CN" dirty="0"/>
          </a:p>
          <a:p>
            <a:pPr lvl="2"/>
            <a:r>
              <a:rPr lang="zh-CN" altLang="en-US" dirty="0"/>
              <a:t>第三级</a:t>
            </a:r>
            <a:endParaRPr lang="en-US" altLang="zh-CN" dirty="0"/>
          </a:p>
          <a:p>
            <a:pPr lvl="3"/>
            <a:r>
              <a:rPr lang="zh-CN" altLang="en-US" dirty="0"/>
              <a:t>第四级</a:t>
            </a:r>
            <a:endParaRPr lang="en-US" altLang="zh-CN" dirty="0"/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149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5635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50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56350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51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35635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6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1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7172" name="文本占位符 2"/>
          <p:cNvSpPr>
            <a:spLocks noGrp="1"/>
          </p:cNvSpPr>
          <p:nvPr>
            <p:ph type="body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en-US" altLang="zh-CN" dirty="0"/>
          </a:p>
          <a:p>
            <a:pPr lvl="1"/>
            <a:r>
              <a:rPr lang="zh-CN" altLang="en-US" dirty="0"/>
              <a:t>第二级</a:t>
            </a:r>
            <a:endParaRPr lang="en-US" altLang="zh-CN" dirty="0"/>
          </a:p>
          <a:p>
            <a:pPr lvl="2"/>
            <a:r>
              <a:rPr lang="zh-CN" altLang="en-US" dirty="0"/>
              <a:t>第三级</a:t>
            </a:r>
            <a:endParaRPr lang="en-US" altLang="zh-CN" dirty="0"/>
          </a:p>
          <a:p>
            <a:pPr lvl="3"/>
            <a:r>
              <a:rPr lang="zh-CN" altLang="en-US" dirty="0"/>
              <a:t>第四级</a:t>
            </a:r>
            <a:endParaRPr lang="en-US" altLang="zh-CN" dirty="0"/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173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5635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74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56350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75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35635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6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5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8196" name="文本占位符 2"/>
          <p:cNvSpPr>
            <a:spLocks noGrp="1"/>
          </p:cNvSpPr>
          <p:nvPr>
            <p:ph type="body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en-US" altLang="zh-CN" dirty="0"/>
          </a:p>
          <a:p>
            <a:pPr lvl="1"/>
            <a:r>
              <a:rPr lang="zh-CN" altLang="en-US" dirty="0"/>
              <a:t>第二级</a:t>
            </a:r>
            <a:endParaRPr lang="en-US" altLang="zh-CN" dirty="0"/>
          </a:p>
          <a:p>
            <a:pPr lvl="2"/>
            <a:r>
              <a:rPr lang="zh-CN" altLang="en-US" dirty="0"/>
              <a:t>第三级</a:t>
            </a:r>
            <a:endParaRPr lang="en-US" altLang="zh-CN" dirty="0"/>
          </a:p>
          <a:p>
            <a:pPr lvl="3"/>
            <a:r>
              <a:rPr lang="zh-CN" altLang="en-US" dirty="0"/>
              <a:t>第四级</a:t>
            </a:r>
            <a:endParaRPr lang="en-US" altLang="zh-CN" dirty="0"/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8197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5635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198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56350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199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35635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6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9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9220" name="文本占位符 2"/>
          <p:cNvSpPr>
            <a:spLocks noGrp="1"/>
          </p:cNvSpPr>
          <p:nvPr>
            <p:ph type="body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en-US" altLang="zh-CN" dirty="0"/>
          </a:p>
          <a:p>
            <a:pPr lvl="1"/>
            <a:r>
              <a:rPr lang="zh-CN" altLang="en-US" dirty="0"/>
              <a:t>第二级</a:t>
            </a:r>
            <a:endParaRPr lang="en-US" altLang="zh-CN" dirty="0"/>
          </a:p>
          <a:p>
            <a:pPr lvl="2"/>
            <a:r>
              <a:rPr lang="zh-CN" altLang="en-US" dirty="0"/>
              <a:t>第三级</a:t>
            </a:r>
            <a:endParaRPr lang="en-US" altLang="zh-CN" dirty="0"/>
          </a:p>
          <a:p>
            <a:pPr lvl="3"/>
            <a:r>
              <a:rPr lang="zh-CN" altLang="en-US" dirty="0"/>
              <a:t>第四级</a:t>
            </a:r>
            <a:endParaRPr lang="en-US" altLang="zh-CN" dirty="0"/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221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5635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222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56350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223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35635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>
              <a:buChar char="•"/>
            </a:pPr>
            <a:fld id="{9A0DB2DC-4C9A-4742-B13C-FB6460FD3503}" type="slidenum">
              <a:rPr lang="en-US" altLang="zh-CN" dirty="0">
                <a:latin typeface="Calibri" panose="020F0502020204030204" pitchFamily="34" charset="0"/>
              </a:rPr>
              <a:pPr lvl="0" eaLnBrk="1" hangingPunct="1">
                <a:buChar char="•"/>
              </a:pPr>
              <a:t>‹#›</a:t>
            </a:fld>
            <a:endParaRPr lang="en-US" altLang="zh-CN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 1"/>
          <p:cNvSpPr>
            <a:spLocks noGrp="1"/>
          </p:cNvSpPr>
          <p:nvPr>
            <p:ph type="ctrTitle"/>
          </p:nvPr>
        </p:nvSpPr>
        <p:spPr>
          <a:xfrm>
            <a:off x="4899025" y="2132330"/>
            <a:ext cx="6826885" cy="2047875"/>
          </a:xfrm>
        </p:spPr>
        <p:txBody>
          <a:bodyPr vert="horz" wrap="square" lIns="91440" tIns="45720" rIns="91440" bIns="45720" anchor="ctr"/>
          <a:lstStyle>
            <a:lvl1pPr lvl="0">
              <a:defRPr/>
            </a:lvl1pPr>
          </a:lstStyle>
          <a:p>
            <a:pPr lvl="0" eaLnBrk="1" hangingPunct="1"/>
            <a:r>
              <a:rPr lang="zh-CN" altLang="en-US" sz="3200" b="1" dirty="0">
                <a:solidFill>
                  <a:srgbClr val="77933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武汉工商学院</a:t>
            </a:r>
            <a:r>
              <a:rPr lang="en-US" altLang="zh-CN" sz="3200" b="1" dirty="0">
                <a:solidFill>
                  <a:srgbClr val="77933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2019</a:t>
            </a:r>
            <a:r>
              <a:rPr lang="zh-CN" altLang="en-US" sz="3200" b="1" dirty="0">
                <a:solidFill>
                  <a:srgbClr val="77933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春夏学期</a:t>
            </a:r>
            <a:r>
              <a:rPr lang="en-US" altLang="zh-CN" sz="3200" b="1" dirty="0">
                <a:solidFill>
                  <a:srgbClr val="77933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/>
            </a:r>
            <a:br>
              <a:rPr lang="en-US" altLang="zh-CN" sz="3200" b="1" dirty="0">
                <a:solidFill>
                  <a:srgbClr val="77933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</a:br>
            <a:r>
              <a:rPr lang="zh-CN" altLang="en-US" sz="3200" b="1" dirty="0">
                <a:solidFill>
                  <a:srgbClr val="77933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公选课课程登录流程</a:t>
            </a:r>
          </a:p>
        </p:txBody>
      </p:sp>
      <p:pic>
        <p:nvPicPr>
          <p:cNvPr id="13315" name="图片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614362" y="1290638"/>
            <a:ext cx="5984875" cy="5988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1"/>
          <p:cNvSpPr txBox="1"/>
          <p:nvPr/>
        </p:nvSpPr>
        <p:spPr>
          <a:xfrm>
            <a:off x="2687638" y="477838"/>
            <a:ext cx="6375400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 dirty="0">
                <a:solidFill>
                  <a:srgbClr val="FF0000"/>
                </a:solidFill>
                <a:latin typeface="Calibri" panose="020F0502020204030204" pitchFamily="34" charset="0"/>
              </a:rPr>
              <a:t>如何及时查看自己的成绩：以</a:t>
            </a:r>
            <a:r>
              <a:rPr lang="en-US" altLang="zh-CN" sz="2000" b="1" dirty="0">
                <a:solidFill>
                  <a:srgbClr val="FF0000"/>
                </a:solidFill>
                <a:latin typeface="Calibri" panose="020F0502020204030204" pitchFamily="34" charset="0"/>
              </a:rPr>
              <a:t>APP</a:t>
            </a:r>
            <a:r>
              <a:rPr lang="zh-CN" altLang="en-US" sz="2000" b="1" dirty="0">
                <a:solidFill>
                  <a:srgbClr val="FF0000"/>
                </a:solidFill>
                <a:latin typeface="Calibri" panose="020F0502020204030204" pitchFamily="34" charset="0"/>
              </a:rPr>
              <a:t>登录为例</a:t>
            </a:r>
          </a:p>
        </p:txBody>
      </p:sp>
      <p:pic>
        <p:nvPicPr>
          <p:cNvPr id="5" name="图片 4" descr="学分课1 - 副本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87413" y="993775"/>
            <a:ext cx="3098800" cy="5626100"/>
          </a:xfrm>
          <a:prstGeom prst="rect">
            <a:avLst/>
          </a:prstGeom>
          <a:ln w="12700" cmpd="sng">
            <a:solidFill>
              <a:schemeClr val="accent6">
                <a:lumMod val="20000"/>
                <a:lumOff val="80000"/>
              </a:schemeClr>
            </a:solidFill>
            <a:prstDash val="solid"/>
          </a:ln>
        </p:spPr>
      </p:pic>
      <p:pic>
        <p:nvPicPr>
          <p:cNvPr id="6" name="图片 5" descr="无法补考成绩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715250" y="77788"/>
            <a:ext cx="3589338" cy="6780213"/>
          </a:xfrm>
          <a:prstGeom prst="rect">
            <a:avLst/>
          </a:prstGeom>
          <a:ln w="12700" cmpd="sng">
            <a:solidFill>
              <a:schemeClr val="accent6">
                <a:lumMod val="20000"/>
                <a:lumOff val="80000"/>
              </a:schemeClr>
            </a:solidFill>
            <a:prstDash val="solid"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98900" y="588963"/>
            <a:ext cx="3873500" cy="5238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1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注意事项：重要！！！</a:t>
            </a:r>
          </a:p>
        </p:txBody>
      </p:sp>
      <p:sp>
        <p:nvSpPr>
          <p:cNvPr id="27651" name="文本框 2"/>
          <p:cNvSpPr txBox="1">
            <a:spLocks noChangeArrowheads="1"/>
          </p:cNvSpPr>
          <p:nvPr/>
        </p:nvSpPr>
        <p:spPr bwMode="auto">
          <a:xfrm>
            <a:off x="367030" y="1386205"/>
            <a:ext cx="11621135" cy="50774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endParaRPr kumimoji="1" lang="zh-CN" altLang="en-US" sz="2400" kern="1200" cap="none" spc="0" normalizeH="0" baseline="0" noProof="0" dirty="0"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L="342900" marR="0" indent="-342900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1" sz="2400" kern="1200" cap="none" spc="0" normalizeH="0" baseline="0" noProof="0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学习时间：201</a:t>
            </a:r>
            <a:r>
              <a:rPr kumimoji="1" lang="en-US" sz="2400" kern="1200" cap="none" spc="0" normalizeH="0" baseline="0" noProof="0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9</a:t>
            </a:r>
            <a:r>
              <a:rPr kumimoji="1" sz="2400" kern="1200" cap="none" spc="0" normalizeH="0" baseline="0" noProof="0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年</a:t>
            </a:r>
            <a:r>
              <a:rPr kumimoji="1" lang="en-US" sz="2400" kern="1200" cap="none" spc="0" normalizeH="0" baseline="0" noProof="0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3</a:t>
            </a:r>
            <a:r>
              <a:rPr kumimoji="1" sz="2400" kern="1200" cap="none" spc="0" normalizeH="0" baseline="0" noProof="0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月</a:t>
            </a:r>
            <a:r>
              <a:rPr kumimoji="1" lang="en-US" sz="2400" kern="1200" cap="none" spc="0" normalizeH="0" baseline="0" noProof="0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4</a:t>
            </a:r>
            <a:r>
              <a:rPr kumimoji="1" sz="2400" kern="1200" cap="none" spc="0" normalizeH="0" baseline="0" noProof="0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日-</a:t>
            </a:r>
            <a:r>
              <a:rPr kumimoji="1" lang="en-US" sz="2400" kern="1200" cap="none" spc="0" normalizeH="0" baseline="0" noProof="0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4</a:t>
            </a:r>
            <a:r>
              <a:rPr kumimoji="1" sz="2400" kern="1200" cap="none" spc="0" normalizeH="0" baseline="0" noProof="0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月</a:t>
            </a:r>
            <a:r>
              <a:rPr kumimoji="1" lang="en-US" sz="2400" kern="1200" cap="none" spc="0" normalizeH="0" baseline="0" noProof="0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30</a:t>
            </a:r>
            <a:r>
              <a:rPr kumimoji="1" sz="2400" kern="1200" cap="none" spc="0" normalizeH="0" baseline="0" noProof="0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日；（超过截止时间，平台将不计算平时学习成绩）</a:t>
            </a:r>
          </a:p>
          <a:p>
            <a:pPr marL="342900" marR="0" indent="-342900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1" sz="2400" kern="1200" cap="none" spc="0" normalizeH="0" baseline="0" noProof="0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考试时间：2018年</a:t>
            </a:r>
            <a:r>
              <a:rPr kumimoji="1" lang="en-US" sz="2400" kern="1200" cap="none" spc="0" normalizeH="0" baseline="0" noProof="0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5</a:t>
            </a:r>
            <a:r>
              <a:rPr kumimoji="1" sz="2400" kern="1200" cap="none" spc="0" normalizeH="0" baseline="0" noProof="0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月</a:t>
            </a:r>
            <a:r>
              <a:rPr kumimoji="1" lang="en-US" sz="2400" kern="1200" cap="none" spc="0" normalizeH="0" baseline="0" noProof="0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1</a:t>
            </a:r>
            <a:r>
              <a:rPr kumimoji="1" sz="2400" kern="1200" cap="none" spc="0" normalizeH="0" baseline="0" noProof="0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日—</a:t>
            </a:r>
            <a:r>
              <a:rPr kumimoji="1" lang="en-US" sz="2400" kern="1200" cap="none" spc="0" normalizeH="0" baseline="0" noProof="0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5</a:t>
            </a:r>
            <a:r>
              <a:rPr kumimoji="1" sz="2400" kern="1200" cap="none" spc="0" normalizeH="0" baseline="0" noProof="0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月</a:t>
            </a:r>
            <a:r>
              <a:rPr kumimoji="1" lang="en-US" sz="2400" kern="1200" cap="none" spc="0" normalizeH="0" baseline="0" noProof="0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7</a:t>
            </a:r>
            <a:r>
              <a:rPr kumimoji="1" sz="2400" kern="1200" cap="none" spc="0" normalizeH="0" baseline="0" noProof="0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日；（请同学们在规定时间内完成线上考试）</a:t>
            </a:r>
          </a:p>
          <a:p>
            <a:pPr marL="342900" marR="0" indent="-342900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1" sz="2400" kern="1200" cap="none" spc="0" normalizeH="0" baseline="0" noProof="0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成绩组成：包括在线视频观看进度、章节测试、见面课视频直播或回看、期末成绩四部分。  </a:t>
            </a:r>
          </a:p>
          <a:p>
            <a:pPr marL="342900" marR="0" indent="-342900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1" sz="2400" kern="1200" cap="none" spc="0" normalizeH="0" baseline="0" noProof="0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是否允许补考：</a:t>
            </a:r>
            <a:r>
              <a:rPr kumimoji="1" lang="zh-CN" sz="2400" kern="1200" cap="none" spc="0" normalizeH="0" baseline="0" noProof="0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允许</a:t>
            </a:r>
            <a:r>
              <a:rPr kumimoji="1" sz="2400" kern="1200" cap="none" spc="0" normalizeH="0" baseline="0" noProof="0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补考</a:t>
            </a:r>
            <a:r>
              <a:rPr kumimoji="1" lang="zh-CN" sz="2400" kern="1200" cap="none" spc="0" normalizeH="0" baseline="0" noProof="0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（</a:t>
            </a:r>
            <a:r>
              <a:rPr kumimoji="1" sz="2400" noProof="0" dirty="0">
                <a:sym typeface="+mn-ea"/>
              </a:rPr>
              <a:t>2018年</a:t>
            </a:r>
            <a:r>
              <a:rPr kumimoji="1" lang="en-US" sz="2400" noProof="0" dirty="0">
                <a:sym typeface="+mn-ea"/>
              </a:rPr>
              <a:t>5</a:t>
            </a:r>
            <a:r>
              <a:rPr kumimoji="1" sz="2400" noProof="0" dirty="0">
                <a:sym typeface="+mn-ea"/>
              </a:rPr>
              <a:t>月</a:t>
            </a:r>
            <a:r>
              <a:rPr kumimoji="1" lang="en-US" sz="2400" noProof="0" dirty="0">
                <a:sym typeface="+mn-ea"/>
              </a:rPr>
              <a:t>10</a:t>
            </a:r>
            <a:r>
              <a:rPr kumimoji="1" sz="2400" noProof="0" dirty="0">
                <a:sym typeface="+mn-ea"/>
              </a:rPr>
              <a:t>日—</a:t>
            </a:r>
            <a:r>
              <a:rPr kumimoji="1" lang="en-US" sz="2400" noProof="0" dirty="0">
                <a:sym typeface="+mn-ea"/>
              </a:rPr>
              <a:t>5</a:t>
            </a:r>
            <a:r>
              <a:rPr kumimoji="1" sz="2400" noProof="0" dirty="0">
                <a:sym typeface="+mn-ea"/>
              </a:rPr>
              <a:t>月</a:t>
            </a:r>
            <a:r>
              <a:rPr kumimoji="1" lang="en-US" sz="2400" noProof="0" dirty="0">
                <a:sym typeface="+mn-ea"/>
              </a:rPr>
              <a:t>15</a:t>
            </a:r>
            <a:r>
              <a:rPr kumimoji="1" sz="2400" noProof="0" dirty="0">
                <a:sym typeface="+mn-ea"/>
              </a:rPr>
              <a:t>日</a:t>
            </a:r>
            <a:r>
              <a:rPr kumimoji="1" lang="zh-CN" sz="2400" kern="1200" cap="none" spc="0" normalizeH="0" baseline="0" noProof="0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）</a:t>
            </a:r>
          </a:p>
          <a:p>
            <a:pPr marL="342900" marR="0" indent="-342900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endParaRPr kumimoji="1" lang="zh-CN" altLang="en-US" sz="2400" kern="1200" cap="none" spc="0" normalizeH="0" baseline="0" noProof="0" dirty="0"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1" lang="en-US" altLang="zh-CN" sz="2400" kern="1200" cap="none" spc="0" normalizeH="0" baseline="0" noProof="0" dirty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5.</a:t>
            </a:r>
            <a:r>
              <a:rPr kumimoji="1" lang="zh-CN" altLang="en-US" sz="2400" b="1" kern="1200" cap="none" spc="0" normalizeH="0" baseline="0" noProof="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有问题第一时间咨询客服</a:t>
            </a:r>
            <a:r>
              <a:rPr kumimoji="1" lang="zh-CN" altLang="en-US" sz="2400" kern="1200" cap="none" spc="0" normalizeH="0" baseline="0" noProof="0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：</a:t>
            </a:r>
            <a:r>
              <a:rPr kumimoji="1" lang="en-US" altLang="zh-CN" sz="2400" kern="1200" cap="none" spc="0" normalizeH="0" baseline="0" noProof="0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app</a:t>
            </a:r>
            <a:r>
              <a:rPr kumimoji="1" lang="zh-CN" altLang="en-US" sz="2400" kern="1200" cap="none" spc="0" normalizeH="0" baseline="0" noProof="0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端“我的”</a:t>
            </a:r>
            <a:r>
              <a:rPr kumimoji="1" lang="zh-CN" altLang="en-US" sz="2400" noProof="0" dirty="0">
                <a:sym typeface="+mn-ea"/>
              </a:rPr>
              <a:t>那一栏中有在线客服，</a:t>
            </a:r>
            <a:r>
              <a:rPr kumimoji="1" lang="zh-CN" altLang="en-US" sz="2400" kern="1200" cap="none" spc="0" normalizeH="0" baseline="0" noProof="0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输入</a:t>
            </a:r>
            <a:r>
              <a:rPr kumimoji="1" lang="en-US" altLang="zh-CN" sz="2400" kern="1200" cap="none" spc="0" normalizeH="0" baseline="0" noProof="0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“</a:t>
            </a:r>
            <a:r>
              <a:rPr kumimoji="1" lang="zh-CN" altLang="en-US" sz="2400" kern="1200" cap="none" spc="0" normalizeH="0" baseline="0" noProof="0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转人工</a:t>
            </a:r>
            <a:r>
              <a:rPr kumimoji="1" lang="en-US" altLang="zh-CN" sz="2400" kern="1200" cap="none" spc="0" normalizeH="0" baseline="0" noProof="0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”</a:t>
            </a:r>
            <a:r>
              <a:rPr kumimoji="1" lang="zh-CN" altLang="en-US" sz="2400" kern="1200" cap="none" spc="0" normalizeH="0" baseline="0" noProof="0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三个字。帮你解决登录过程中账号异常、看不到课等常见问题。</a:t>
            </a:r>
            <a:endParaRPr kumimoji="1" lang="zh-CN" altLang="en-US" sz="2400" kern="1200" cap="none" spc="0" normalizeH="0" baseline="0" noProof="0" dirty="0">
              <a:solidFill>
                <a:srgbClr val="FF0000"/>
              </a:solidFill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  <a:gs pos="100000">
              <a:srgbClr val="CAD9EB">
                <a:alpha val="100000"/>
              </a:srgbClr>
            </a:gs>
          </a:gsLst>
          <a:lin ang="540000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图片 10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41550" y="1273175"/>
            <a:ext cx="9990138" cy="35909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文本框 4"/>
          <p:cNvSpPr txBox="1"/>
          <p:nvPr/>
        </p:nvSpPr>
        <p:spPr>
          <a:xfrm>
            <a:off x="1117600" y="1752600"/>
            <a:ext cx="8485188" cy="2862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一、选课登录流程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二、选课具体操作演示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三、注意事项</a:t>
            </a:r>
          </a:p>
        </p:txBody>
      </p:sp>
      <p:sp>
        <p:nvSpPr>
          <p:cNvPr id="14339" name="文本框 5"/>
          <p:cNvSpPr txBox="1"/>
          <p:nvPr/>
        </p:nvSpPr>
        <p:spPr>
          <a:xfrm>
            <a:off x="2855913" y="423863"/>
            <a:ext cx="1512887" cy="482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en-US" sz="2400" b="1" dirty="0">
                <a:solidFill>
                  <a:srgbClr val="77933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文本框 1"/>
          <p:cNvSpPr txBox="1"/>
          <p:nvPr/>
        </p:nvSpPr>
        <p:spPr>
          <a:xfrm>
            <a:off x="2786063" y="446088"/>
            <a:ext cx="8818562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FF0000"/>
                </a:solidFill>
                <a:latin typeface="Calibri" panose="020F0502020204030204" pitchFamily="34" charset="0"/>
              </a:rPr>
              <a:t>1.</a:t>
            </a:r>
            <a:r>
              <a:rPr lang="zh-CN" altLang="en-US" sz="3200" dirty="0">
                <a:solidFill>
                  <a:srgbClr val="FF0000"/>
                </a:solidFill>
                <a:latin typeface="Calibri" panose="020F0502020204030204" pitchFamily="34" charset="0"/>
              </a:rPr>
              <a:t>学习途径一：</a:t>
            </a:r>
            <a:r>
              <a:rPr lang="en-US" altLang="zh-CN" sz="3200" dirty="0">
                <a:solidFill>
                  <a:srgbClr val="FF0000"/>
                </a:solidFill>
                <a:latin typeface="Calibri" panose="020F0502020204030204" pitchFamily="34" charset="0"/>
              </a:rPr>
              <a:t>PC</a:t>
            </a:r>
            <a:r>
              <a:rPr lang="zh-CN" altLang="en-US" sz="3200" dirty="0">
                <a:solidFill>
                  <a:srgbClr val="FF0000"/>
                </a:solidFill>
                <a:latin typeface="Calibri" panose="020F0502020204030204" pitchFamily="34" charset="0"/>
              </a:rPr>
              <a:t>端登陆网址</a:t>
            </a:r>
            <a:r>
              <a:rPr lang="en-US" altLang="zh-CN" sz="3200" dirty="0">
                <a:solidFill>
                  <a:srgbClr val="FF0000"/>
                </a:solidFill>
                <a:latin typeface="Calibri" panose="020F0502020204030204" pitchFamily="34" charset="0"/>
              </a:rPr>
              <a:t>www.zhihuishu.com</a:t>
            </a:r>
            <a:endParaRPr lang="zh-CN" altLang="en-US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15363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89025" y="1085850"/>
            <a:ext cx="9986963" cy="50339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文本框 1"/>
          <p:cNvSpPr txBox="1">
            <a:spLocks noChangeArrowheads="1"/>
          </p:cNvSpPr>
          <p:nvPr/>
        </p:nvSpPr>
        <p:spPr bwMode="auto">
          <a:xfrm>
            <a:off x="2819400" y="431800"/>
            <a:ext cx="85725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1" lang="en-US" altLang="zh-CN" sz="3200" b="1" kern="1200" cap="none" spc="0" normalizeH="0" baseline="0" noProof="0" dirty="0">
                <a:solidFill>
                  <a:srgbClr val="FF0000"/>
                </a:solidFill>
                <a:latin typeface="+mn-ea"/>
                <a:ea typeface="+mn-ea"/>
                <a:cs typeface="+mn-cs"/>
              </a:rPr>
              <a:t>2. </a:t>
            </a:r>
            <a:r>
              <a:rPr kumimoji="1" lang="zh-CN" altLang="en-US" sz="3200" b="1" kern="1200" cap="none" spc="0" normalizeH="0" baseline="0" noProof="0" dirty="0">
                <a:solidFill>
                  <a:srgbClr val="FF0000"/>
                </a:solidFill>
                <a:latin typeface="+mn-ea"/>
                <a:ea typeface="+mn-ea"/>
                <a:cs typeface="+mn-cs"/>
              </a:rPr>
              <a:t>学习途径二：手机扫码下载“知到”</a:t>
            </a:r>
            <a:r>
              <a:rPr kumimoji="1" lang="en-US" altLang="zh-CN" sz="3200" b="1" kern="1200" cap="none" spc="0" normalizeH="0" baseline="0" noProof="0" dirty="0">
                <a:solidFill>
                  <a:srgbClr val="FF0000"/>
                </a:solidFill>
                <a:latin typeface="+mn-ea"/>
                <a:ea typeface="+mn-ea"/>
                <a:cs typeface="+mn-cs"/>
              </a:rPr>
              <a:t>APP</a:t>
            </a:r>
            <a:endParaRPr kumimoji="1" lang="zh-CN" altLang="en-US" sz="3200" b="1" kern="1200" cap="none" spc="0" normalizeH="0" baseline="0" noProof="0" dirty="0">
              <a:solidFill>
                <a:srgbClr val="FF0000"/>
              </a:solidFill>
              <a:latin typeface="+mn-ea"/>
              <a:ea typeface="+mn-ea"/>
              <a:cs typeface="+mn-cs"/>
            </a:endParaRPr>
          </a:p>
        </p:txBody>
      </p:sp>
      <p:pic>
        <p:nvPicPr>
          <p:cNvPr id="16387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8850" y="1185863"/>
            <a:ext cx="4248150" cy="50498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文本框 4"/>
          <p:cNvSpPr txBox="1"/>
          <p:nvPr/>
        </p:nvSpPr>
        <p:spPr>
          <a:xfrm>
            <a:off x="2930525" y="452438"/>
            <a:ext cx="5716588" cy="1077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登录平台</a:t>
            </a:r>
            <a:r>
              <a:rPr lang="en-US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具体操作演示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针对第一次使用智慧树平台的同学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1" name="矩形 6"/>
          <p:cNvSpPr/>
          <p:nvPr/>
        </p:nvSpPr>
        <p:spPr>
          <a:xfrm>
            <a:off x="6623050" y="6080125"/>
            <a:ext cx="546100" cy="563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21509" name="文本框 1"/>
          <p:cNvSpPr txBox="1"/>
          <p:nvPr/>
        </p:nvSpPr>
        <p:spPr>
          <a:xfrm>
            <a:off x="609600" y="1697038"/>
            <a:ext cx="1019175" cy="3190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Step1</a:t>
            </a:r>
          </a:p>
        </p:txBody>
      </p:sp>
      <p:pic>
        <p:nvPicPr>
          <p:cNvPr id="21510" name="图片 5" descr="QQ截图2017061517300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57413" y="1516063"/>
            <a:ext cx="2879725" cy="4946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11" name="矩形 25"/>
          <p:cNvSpPr/>
          <p:nvPr/>
        </p:nvSpPr>
        <p:spPr>
          <a:xfrm>
            <a:off x="3952875" y="3201988"/>
            <a:ext cx="735013" cy="452437"/>
          </a:xfrm>
          <a:prstGeom prst="rect">
            <a:avLst/>
          </a:prstGeom>
          <a:noFill/>
          <a:ln w="254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21512" name="矩形 17"/>
          <p:cNvSpPr/>
          <p:nvPr/>
        </p:nvSpPr>
        <p:spPr>
          <a:xfrm>
            <a:off x="4454525" y="5946775"/>
            <a:ext cx="566738" cy="565150"/>
          </a:xfrm>
          <a:prstGeom prst="rect">
            <a:avLst/>
          </a:prstGeom>
          <a:noFill/>
          <a:ln w="254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21513" name="文本框 11"/>
          <p:cNvSpPr txBox="1"/>
          <p:nvPr/>
        </p:nvSpPr>
        <p:spPr>
          <a:xfrm>
            <a:off x="93663" y="4859338"/>
            <a:ext cx="156845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初始密码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123456</a:t>
            </a:r>
          </a:p>
        </p:txBody>
      </p:sp>
      <p:sp>
        <p:nvSpPr>
          <p:cNvPr id="21514" name=" 14"/>
          <p:cNvSpPr/>
          <p:nvPr/>
        </p:nvSpPr>
        <p:spPr>
          <a:xfrm>
            <a:off x="1300163" y="4776788"/>
            <a:ext cx="1155700" cy="338137"/>
          </a:xfrm>
          <a:custGeom>
            <a:avLst/>
            <a:gdLst>
              <a:gd name="txL" fmla="*/ 0 w 2860172"/>
              <a:gd name="txT" fmla="*/ 0 h 2023853"/>
              <a:gd name="txR" fmla="*/ 2860172 w 2860172"/>
              <a:gd name="txB" fmla="*/ 2023853 h 2023853"/>
            </a:gdLst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txL" t="txT" r="txR" b="tx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rgbClr val="FF0000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15" name=" 135"/>
          <p:cNvSpPr/>
          <p:nvPr/>
        </p:nvSpPr>
        <p:spPr>
          <a:xfrm>
            <a:off x="5459413" y="3654425"/>
            <a:ext cx="1252537" cy="404813"/>
          </a:xfrm>
          <a:custGeom>
            <a:avLst/>
            <a:gdLst>
              <a:gd name="txL" fmla="*/ 0 w 6516714"/>
              <a:gd name="txT" fmla="*/ 0 h 2476413"/>
              <a:gd name="txR" fmla="*/ 6516714 w 6516714"/>
              <a:gd name="txB" fmla="*/ 2476413 h 2476413"/>
            </a:gdLst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txL" t="txT" r="txR" b="tx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lnTo>
                  <a:pt x="4381875" y="0"/>
                </a:lnTo>
                <a:close/>
              </a:path>
            </a:pathLst>
          </a:custGeom>
          <a:solidFill>
            <a:srgbClr val="FF0000">
              <a:alpha val="100000"/>
            </a:srgbClr>
          </a:solidFill>
          <a:ln w="25400" cap="flat" cmpd="sng">
            <a:solidFill>
              <a:srgbClr val="FF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21516" name="图片 7" descr="QQ截图2017061517301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72313" y="1443038"/>
            <a:ext cx="2879725" cy="4848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17" name="矩形 13"/>
          <p:cNvSpPr/>
          <p:nvPr/>
        </p:nvSpPr>
        <p:spPr>
          <a:xfrm>
            <a:off x="7116763" y="1863725"/>
            <a:ext cx="2738437" cy="401638"/>
          </a:xfrm>
          <a:prstGeom prst="rect">
            <a:avLst/>
          </a:prstGeom>
          <a:noFill/>
          <a:ln w="254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21518" name=" 135"/>
          <p:cNvSpPr/>
          <p:nvPr/>
        </p:nvSpPr>
        <p:spPr>
          <a:xfrm rot="9486158" flipV="1">
            <a:off x="9896475" y="1643063"/>
            <a:ext cx="831850" cy="333375"/>
          </a:xfrm>
          <a:custGeom>
            <a:avLst/>
            <a:gdLst>
              <a:gd name="txL" fmla="*/ 0 w 6516714"/>
              <a:gd name="txT" fmla="*/ 0 h 2476413"/>
              <a:gd name="txR" fmla="*/ 6516714 w 6516714"/>
              <a:gd name="txB" fmla="*/ 2476413 h 2476413"/>
            </a:gdLst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txL" t="txT" r="txR" b="tx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lnTo>
                  <a:pt x="4381875" y="0"/>
                </a:lnTo>
                <a:close/>
              </a:path>
            </a:pathLst>
          </a:custGeom>
          <a:solidFill>
            <a:srgbClr val="FF0000">
              <a:alpha val="100000"/>
            </a:srgbClr>
          </a:solidFill>
          <a:ln w="25400" cap="flat" cmpd="sng">
            <a:solidFill>
              <a:srgbClr val="FF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19" name="文本框 16"/>
          <p:cNvSpPr txBox="1"/>
          <p:nvPr/>
        </p:nvSpPr>
        <p:spPr>
          <a:xfrm>
            <a:off x="10433050" y="1339850"/>
            <a:ext cx="1568450" cy="339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可进行搜索</a:t>
            </a:r>
            <a:endParaRPr lang="en-US" altLang="en-US" sz="1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20" name="文本框 15"/>
          <p:cNvSpPr txBox="1"/>
          <p:nvPr/>
        </p:nvSpPr>
        <p:spPr>
          <a:xfrm>
            <a:off x="5432425" y="2447925"/>
            <a:ext cx="1838325" cy="3381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点击学号登录</a:t>
            </a:r>
          </a:p>
        </p:txBody>
      </p:sp>
      <p:sp>
        <p:nvSpPr>
          <p:cNvPr id="21521" name=" 19"/>
          <p:cNvSpPr/>
          <p:nvPr/>
        </p:nvSpPr>
        <p:spPr>
          <a:xfrm rot="9789166">
            <a:off x="4468813" y="2811463"/>
            <a:ext cx="1174750" cy="277812"/>
          </a:xfrm>
          <a:custGeom>
            <a:avLst/>
            <a:gdLst>
              <a:gd name="txL" fmla="*/ 0 w 6516714"/>
              <a:gd name="txT" fmla="*/ 0 h 2476413"/>
              <a:gd name="txR" fmla="*/ 6516714 w 6516714"/>
              <a:gd name="txB" fmla="*/ 2476413 h 2476413"/>
            </a:gdLst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txL" t="txT" r="txR" b="tx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lnTo>
                  <a:pt x="4381875" y="0"/>
                </a:lnTo>
                <a:close/>
              </a:path>
            </a:pathLst>
          </a:custGeom>
          <a:solidFill>
            <a:srgbClr val="FF0000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/>
      <p:bldP spid="21511" grpId="0" animBg="1"/>
      <p:bldP spid="21512" grpId="0" animBg="1"/>
      <p:bldP spid="21513" grpId="0"/>
      <p:bldP spid="21517" grpId="0" animBg="1"/>
      <p:bldP spid="21519" grpId="0"/>
      <p:bldP spid="215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6"/>
          <p:cNvSpPr/>
          <p:nvPr/>
        </p:nvSpPr>
        <p:spPr>
          <a:xfrm>
            <a:off x="6623050" y="6080125"/>
            <a:ext cx="546100" cy="563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23555" name="文本框 23"/>
          <p:cNvSpPr txBox="1"/>
          <p:nvPr/>
        </p:nvSpPr>
        <p:spPr>
          <a:xfrm>
            <a:off x="2840038" y="1389063"/>
            <a:ext cx="1017587" cy="320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Step2</a:t>
            </a:r>
          </a:p>
        </p:txBody>
      </p:sp>
      <p:sp>
        <p:nvSpPr>
          <p:cNvPr id="23556" name="文本框 24"/>
          <p:cNvSpPr txBox="1"/>
          <p:nvPr/>
        </p:nvSpPr>
        <p:spPr>
          <a:xfrm>
            <a:off x="7651750" y="1389063"/>
            <a:ext cx="1019175" cy="320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Step3</a:t>
            </a:r>
          </a:p>
        </p:txBody>
      </p:sp>
      <p:sp>
        <p:nvSpPr>
          <p:cNvPr id="18437" name="文本框 5"/>
          <p:cNvSpPr txBox="1"/>
          <p:nvPr/>
        </p:nvSpPr>
        <p:spPr>
          <a:xfrm>
            <a:off x="2930525" y="452438"/>
            <a:ext cx="5845175" cy="1077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登录平台</a:t>
            </a:r>
            <a:r>
              <a:rPr lang="en-US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具体操作演示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针对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第一次使用智慧树平台的同学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3559" name="图片 1" descr="QQ截图2017061518181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32000" y="1709738"/>
            <a:ext cx="2941638" cy="50403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60" name="文本框 3"/>
          <p:cNvSpPr txBox="1"/>
          <p:nvPr/>
        </p:nvSpPr>
        <p:spPr>
          <a:xfrm>
            <a:off x="627063" y="3582988"/>
            <a:ext cx="1487487" cy="585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验证“姓氏”首字</a:t>
            </a:r>
          </a:p>
        </p:txBody>
      </p:sp>
      <p:sp>
        <p:nvSpPr>
          <p:cNvPr id="23561" name=" 19"/>
          <p:cNvSpPr/>
          <p:nvPr/>
        </p:nvSpPr>
        <p:spPr>
          <a:xfrm>
            <a:off x="1755775" y="3736975"/>
            <a:ext cx="1174750" cy="277813"/>
          </a:xfrm>
          <a:custGeom>
            <a:avLst/>
            <a:gdLst>
              <a:gd name="txL" fmla="*/ 0 w 6516714"/>
              <a:gd name="txT" fmla="*/ 0 h 2476413"/>
              <a:gd name="txR" fmla="*/ 6516714 w 6516714"/>
              <a:gd name="txB" fmla="*/ 2476413 h 2476413"/>
            </a:gdLst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txL" t="txT" r="txR" b="tx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lnTo>
                  <a:pt x="4381875" y="0"/>
                </a:lnTo>
                <a:close/>
              </a:path>
            </a:pathLst>
          </a:custGeom>
          <a:solidFill>
            <a:srgbClr val="FF0000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23562" name="图片 2" descr="QQ截图2017061518183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10375" y="1709738"/>
            <a:ext cx="2952750" cy="50403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63" name="矩形 22"/>
          <p:cNvSpPr/>
          <p:nvPr/>
        </p:nvSpPr>
        <p:spPr>
          <a:xfrm>
            <a:off x="6623050" y="3487738"/>
            <a:ext cx="3254375" cy="777875"/>
          </a:xfrm>
          <a:prstGeom prst="rect">
            <a:avLst/>
          </a:prstGeom>
          <a:noFill/>
          <a:ln w="254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23564" name=" 19"/>
          <p:cNvSpPr/>
          <p:nvPr/>
        </p:nvSpPr>
        <p:spPr>
          <a:xfrm rot="10800000">
            <a:off x="9966325" y="3608388"/>
            <a:ext cx="1174750" cy="277812"/>
          </a:xfrm>
          <a:custGeom>
            <a:avLst/>
            <a:gdLst>
              <a:gd name="txL" fmla="*/ 0 w 6516714"/>
              <a:gd name="txT" fmla="*/ 0 h 2476413"/>
              <a:gd name="txR" fmla="*/ 6516714 w 6516714"/>
              <a:gd name="txB" fmla="*/ 2476413 h 2476413"/>
            </a:gdLst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txL" t="txT" r="txR" b="tx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lnTo>
                  <a:pt x="4381875" y="0"/>
                </a:lnTo>
                <a:close/>
              </a:path>
            </a:pathLst>
          </a:custGeom>
          <a:solidFill>
            <a:srgbClr val="FF0000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5" name="文本框 12"/>
          <p:cNvSpPr txBox="1"/>
          <p:nvPr/>
        </p:nvSpPr>
        <p:spPr>
          <a:xfrm>
            <a:off x="10969625" y="3546475"/>
            <a:ext cx="1487488" cy="339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绑定手机号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/>
      <p:bldP spid="23556" grpId="0"/>
      <p:bldP spid="23560" grpId="0"/>
      <p:bldP spid="23563" grpId="0" animBg="1"/>
      <p:bldP spid="2356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图片 3" descr="QQ截图2017061518185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7550" y="1784350"/>
            <a:ext cx="2881313" cy="49355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80" name="文本框 23"/>
          <p:cNvSpPr txBox="1"/>
          <p:nvPr/>
        </p:nvSpPr>
        <p:spPr>
          <a:xfrm>
            <a:off x="2919413" y="1465263"/>
            <a:ext cx="1017587" cy="3190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Step4</a:t>
            </a:r>
          </a:p>
        </p:txBody>
      </p:sp>
      <p:sp>
        <p:nvSpPr>
          <p:cNvPr id="24581" name="矩形 5"/>
          <p:cNvSpPr/>
          <p:nvPr/>
        </p:nvSpPr>
        <p:spPr>
          <a:xfrm>
            <a:off x="1846263" y="3538538"/>
            <a:ext cx="3171825" cy="917575"/>
          </a:xfrm>
          <a:prstGeom prst="rect">
            <a:avLst/>
          </a:prstGeom>
          <a:noFill/>
          <a:ln w="254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endParaRPr lang="en-US" altLang="en-US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24582" name="图片 6" descr="QQ截图2017061518192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05688" y="1784350"/>
            <a:ext cx="2981325" cy="50403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83" name="矩形 7"/>
          <p:cNvSpPr/>
          <p:nvPr/>
        </p:nvSpPr>
        <p:spPr>
          <a:xfrm>
            <a:off x="7966075" y="5049838"/>
            <a:ext cx="1757363" cy="762000"/>
          </a:xfrm>
          <a:prstGeom prst="rect">
            <a:avLst/>
          </a:prstGeom>
          <a:noFill/>
          <a:ln w="254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endParaRPr lang="en-US" altLang="en-US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24584" name="文本框 8"/>
          <p:cNvSpPr txBox="1"/>
          <p:nvPr/>
        </p:nvSpPr>
        <p:spPr>
          <a:xfrm>
            <a:off x="8337550" y="1465263"/>
            <a:ext cx="1017588" cy="3190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Step5</a:t>
            </a:r>
          </a:p>
        </p:txBody>
      </p:sp>
      <p:sp>
        <p:nvSpPr>
          <p:cNvPr id="19464" name="文本框 9"/>
          <p:cNvSpPr txBox="1"/>
          <p:nvPr/>
        </p:nvSpPr>
        <p:spPr>
          <a:xfrm>
            <a:off x="2930525" y="452438"/>
            <a:ext cx="5845175" cy="1077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登录平台</a:t>
            </a:r>
            <a:r>
              <a:rPr lang="en-US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具体操作演示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针对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第一次使用智慧树平台的同学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86" name="文本框 10"/>
          <p:cNvSpPr txBox="1"/>
          <p:nvPr/>
        </p:nvSpPr>
        <p:spPr>
          <a:xfrm>
            <a:off x="0" y="3213100"/>
            <a:ext cx="1836738" cy="3381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修改初始密码</a:t>
            </a:r>
          </a:p>
        </p:txBody>
      </p:sp>
      <p:sp>
        <p:nvSpPr>
          <p:cNvPr id="24587" name=" 19"/>
          <p:cNvSpPr/>
          <p:nvPr/>
        </p:nvSpPr>
        <p:spPr>
          <a:xfrm rot="1713870">
            <a:off x="717550" y="3609975"/>
            <a:ext cx="1174750" cy="277813"/>
          </a:xfrm>
          <a:custGeom>
            <a:avLst/>
            <a:gdLst>
              <a:gd name="txL" fmla="*/ 0 w 6516714"/>
              <a:gd name="txT" fmla="*/ 0 h 2476413"/>
              <a:gd name="txR" fmla="*/ 6516714 w 6516714"/>
              <a:gd name="txB" fmla="*/ 2476413 h 2476413"/>
            </a:gdLst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txL" t="txT" r="txR" b="tx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lnTo>
                  <a:pt x="4381875" y="0"/>
                </a:lnTo>
                <a:close/>
              </a:path>
            </a:pathLst>
          </a:custGeom>
          <a:solidFill>
            <a:srgbClr val="FF0000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8" name="文本框 12"/>
          <p:cNvSpPr txBox="1"/>
          <p:nvPr/>
        </p:nvSpPr>
        <p:spPr>
          <a:xfrm>
            <a:off x="10701338" y="4629150"/>
            <a:ext cx="1838325" cy="339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确认课程</a:t>
            </a:r>
          </a:p>
        </p:txBody>
      </p:sp>
      <p:sp>
        <p:nvSpPr>
          <p:cNvPr id="24589" name=" 19"/>
          <p:cNvSpPr/>
          <p:nvPr/>
        </p:nvSpPr>
        <p:spPr>
          <a:xfrm rot="9789166">
            <a:off x="9737725" y="4994275"/>
            <a:ext cx="1174750" cy="277813"/>
          </a:xfrm>
          <a:custGeom>
            <a:avLst/>
            <a:gdLst>
              <a:gd name="txL" fmla="*/ 0 w 6516714"/>
              <a:gd name="txT" fmla="*/ 0 h 2476413"/>
              <a:gd name="txR" fmla="*/ 6516714 w 6516714"/>
              <a:gd name="txB" fmla="*/ 2476413 h 2476413"/>
            </a:gdLst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txL" t="txT" r="txR" b="tx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lnTo>
                  <a:pt x="4381875" y="0"/>
                </a:lnTo>
                <a:close/>
              </a:path>
            </a:pathLst>
          </a:custGeom>
          <a:solidFill>
            <a:srgbClr val="FF0000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0" name=" 19"/>
          <p:cNvSpPr/>
          <p:nvPr/>
        </p:nvSpPr>
        <p:spPr>
          <a:xfrm>
            <a:off x="5459413" y="3833813"/>
            <a:ext cx="1363662" cy="317500"/>
          </a:xfrm>
          <a:custGeom>
            <a:avLst/>
            <a:gdLst>
              <a:gd name="txL" fmla="*/ 0 w 6516714"/>
              <a:gd name="txT" fmla="*/ 0 h 2476413"/>
              <a:gd name="txR" fmla="*/ 6516714 w 6516714"/>
              <a:gd name="txB" fmla="*/ 2476413 h 2476413"/>
            </a:gdLst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txL" t="txT" r="txR" b="tx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lnTo>
                  <a:pt x="4381875" y="0"/>
                </a:lnTo>
                <a:close/>
              </a:path>
            </a:pathLst>
          </a:custGeom>
          <a:solidFill>
            <a:srgbClr val="FF0000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  <p:bldP spid="24581" grpId="0" animBg="1"/>
      <p:bldP spid="24583" grpId="0" animBg="1"/>
      <p:bldP spid="24584" grpId="0"/>
      <p:bldP spid="24586" grpId="0"/>
      <p:bldP spid="2458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文本框 4"/>
          <p:cNvSpPr txBox="1"/>
          <p:nvPr/>
        </p:nvSpPr>
        <p:spPr>
          <a:xfrm>
            <a:off x="2727325" y="465138"/>
            <a:ext cx="10125075" cy="1077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PC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端登录流程</a:t>
            </a:r>
            <a:r>
              <a:rPr lang="zh-CN" altLang="en-US" sz="3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针对第一次使用智慧树平台的同学</a:t>
            </a:r>
            <a:r>
              <a:rPr lang="zh-CN" altLang="en-US" sz="3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</a:t>
            </a:r>
            <a:endParaRPr lang="en-US" altLang="zh-CN" sz="32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学习网址：</a:t>
            </a:r>
            <a:r>
              <a:rPr lang="en-US" altLang="zh-CN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www.zhihuishu.com</a:t>
            </a:r>
            <a:endParaRPr lang="zh-CN" altLang="en-US" sz="3200" b="1" dirty="0">
              <a:solidFill>
                <a:srgbClr val="7793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701" name="文本框 14"/>
          <p:cNvSpPr txBox="1"/>
          <p:nvPr/>
        </p:nvSpPr>
        <p:spPr>
          <a:xfrm>
            <a:off x="103188" y="4665663"/>
            <a:ext cx="1757362" cy="3381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初始密码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123456</a:t>
            </a:r>
          </a:p>
        </p:txBody>
      </p:sp>
      <p:pic>
        <p:nvPicPr>
          <p:cNvPr id="29702" name="图片 3" descr="QQ截图2017061519265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85950" y="2070100"/>
            <a:ext cx="4075113" cy="3886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703" name=" 14"/>
          <p:cNvSpPr/>
          <p:nvPr/>
        </p:nvSpPr>
        <p:spPr>
          <a:xfrm>
            <a:off x="1635125" y="4265613"/>
            <a:ext cx="1350963" cy="404812"/>
          </a:xfrm>
          <a:custGeom>
            <a:avLst/>
            <a:gdLst>
              <a:gd name="txL" fmla="*/ 0 w 2860172"/>
              <a:gd name="txT" fmla="*/ 0 h 2023853"/>
              <a:gd name="txR" fmla="*/ 2860172 w 2860172"/>
              <a:gd name="txB" fmla="*/ 2023853 h 2023853"/>
            </a:gdLst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txL" t="txT" r="txR" b="tx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rgbClr val="FF0000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704" name="矩形 5"/>
          <p:cNvSpPr/>
          <p:nvPr/>
        </p:nvSpPr>
        <p:spPr>
          <a:xfrm>
            <a:off x="3956050" y="3151188"/>
            <a:ext cx="552450" cy="331787"/>
          </a:xfrm>
          <a:prstGeom prst="rect">
            <a:avLst/>
          </a:prstGeom>
          <a:noFill/>
          <a:ln w="254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endParaRPr lang="en-US" altLang="en-US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29708" name="文本框 15"/>
          <p:cNvSpPr txBox="1"/>
          <p:nvPr/>
        </p:nvSpPr>
        <p:spPr>
          <a:xfrm>
            <a:off x="5091113" y="4711700"/>
            <a:ext cx="1584325" cy="3381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点击学号登录</a:t>
            </a:r>
          </a:p>
        </p:txBody>
      </p:sp>
      <p:sp>
        <p:nvSpPr>
          <p:cNvPr id="29709" name=" 19"/>
          <p:cNvSpPr/>
          <p:nvPr/>
        </p:nvSpPr>
        <p:spPr>
          <a:xfrm rot="-8053598">
            <a:off x="4281488" y="3938588"/>
            <a:ext cx="1619250" cy="379412"/>
          </a:xfrm>
          <a:custGeom>
            <a:avLst/>
            <a:gdLst>
              <a:gd name="txL" fmla="*/ 0 w 6516714"/>
              <a:gd name="txT" fmla="*/ 0 h 2476413"/>
              <a:gd name="txR" fmla="*/ 6516714 w 6516714"/>
              <a:gd name="txB" fmla="*/ 2476413 h 2476413"/>
            </a:gdLst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txL" t="txT" r="txR" b="tx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lnTo>
                  <a:pt x="4381875" y="0"/>
                </a:lnTo>
                <a:close/>
              </a:path>
            </a:pathLst>
          </a:custGeom>
          <a:solidFill>
            <a:srgbClr val="FF0000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712" name="文本框 19"/>
          <p:cNvSpPr txBox="1"/>
          <p:nvPr/>
        </p:nvSpPr>
        <p:spPr>
          <a:xfrm>
            <a:off x="3446463" y="1633538"/>
            <a:ext cx="1019175" cy="3190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Step1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1" grpId="0"/>
      <p:bldP spid="29704" grpId="0" animBg="1"/>
      <p:bldP spid="29708" grpId="0"/>
      <p:bldP spid="297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1"/>
          <p:cNvSpPr txBox="1"/>
          <p:nvPr/>
        </p:nvSpPr>
        <p:spPr>
          <a:xfrm>
            <a:off x="2832100" y="279400"/>
            <a:ext cx="8356600" cy="1570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Calibri" panose="020F0502020204030204" pitchFamily="34" charset="0"/>
              </a:rPr>
              <a:t>说明：</a:t>
            </a:r>
            <a:endParaRPr lang="en-US" altLang="zh-CN" sz="2400" b="1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Calibri" panose="020F0502020204030204" pitchFamily="34" charset="0"/>
              </a:rPr>
              <a:t>之前用过智慧树平台的同学，用之前的账号密码，退出一下重新登录即可。</a:t>
            </a:r>
            <a:endParaRPr lang="en-US" altLang="zh-CN" sz="2400" b="1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Calibri" panose="020F0502020204030204" pitchFamily="34" charset="0"/>
              </a:rPr>
              <a:t>忘记账号或者密码请联系“在线客服”，后台重置。</a:t>
            </a:r>
          </a:p>
        </p:txBody>
      </p:sp>
      <p:sp>
        <p:nvSpPr>
          <p:cNvPr id="21507" name="TextBox 3"/>
          <p:cNvSpPr txBox="1"/>
          <p:nvPr/>
        </p:nvSpPr>
        <p:spPr>
          <a:xfrm>
            <a:off x="360363" y="1527175"/>
            <a:ext cx="1892300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400" b="1" dirty="0">
                <a:latin typeface="Calibri" panose="020F0502020204030204" pitchFamily="34" charset="0"/>
              </a:rPr>
              <a:t>APP</a:t>
            </a:r>
            <a:r>
              <a:rPr lang="zh-CN" altLang="en-US" sz="2400" b="1" dirty="0">
                <a:latin typeface="Calibri" panose="020F0502020204030204" pitchFamily="34" charset="0"/>
              </a:rPr>
              <a:t>端</a:t>
            </a:r>
          </a:p>
        </p:txBody>
      </p:sp>
      <p:sp>
        <p:nvSpPr>
          <p:cNvPr id="21508" name="TextBox 5"/>
          <p:cNvSpPr txBox="1"/>
          <p:nvPr/>
        </p:nvSpPr>
        <p:spPr>
          <a:xfrm>
            <a:off x="5599113" y="1849438"/>
            <a:ext cx="1993900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400" b="1" dirty="0">
                <a:latin typeface="Calibri" panose="020F0502020204030204" pitchFamily="34" charset="0"/>
              </a:rPr>
              <a:t>PC</a:t>
            </a:r>
            <a:r>
              <a:rPr lang="zh-CN" altLang="en-US" sz="2400" b="1" dirty="0">
                <a:latin typeface="Calibri" panose="020F0502020204030204" pitchFamily="34" charset="0"/>
              </a:rPr>
              <a:t>端：</a:t>
            </a:r>
          </a:p>
        </p:txBody>
      </p:sp>
      <p:pic>
        <p:nvPicPr>
          <p:cNvPr id="21509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5900" y="2311400"/>
            <a:ext cx="6896100" cy="4029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10" name="图片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5" y="1989138"/>
            <a:ext cx="2593975" cy="4546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11" name="图片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79700" y="2066925"/>
            <a:ext cx="2536825" cy="45116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Calibri"/>
        <a:ea typeface="宋体"/>
        <a:cs typeface="宋体"/>
      </a:majorFont>
      <a:minorFont>
        <a:latin typeface="Calibri"/>
        <a:ea typeface="宋体"/>
        <a:cs typeface="宋体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  <a:cs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  <a:cs typeface="宋体" panose="02010600030101010101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9_Office 主题">
  <a:themeElements>
    <a:clrScheme name="9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9_Office 主题">
      <a:majorFont>
        <a:latin typeface="Calibri"/>
        <a:ea typeface="宋体"/>
        <a:cs typeface="宋体"/>
      </a:majorFont>
      <a:minorFont>
        <a:latin typeface="Calibri"/>
        <a:ea typeface="宋体"/>
        <a:cs typeface="宋体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  <a:cs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  <a:cs typeface="宋体" panose="02010600030101010101" pitchFamily="2" charset="-122"/>
          </a:defRPr>
        </a:defPPr>
      </a:lstStyle>
    </a:lnDef>
  </a:objectDefaults>
  <a:extraClrSchemeLst>
    <a:extraClrScheme>
      <a:clrScheme name="9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10_Office 主题">
  <a:themeElements>
    <a:clrScheme name="10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0_Office 主题">
      <a:majorFont>
        <a:latin typeface="Calibri"/>
        <a:ea typeface="宋体"/>
        <a:cs typeface="宋体"/>
      </a:majorFont>
      <a:minorFont>
        <a:latin typeface="Calibri"/>
        <a:ea typeface="宋体"/>
        <a:cs typeface="宋体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  <a:cs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  <a:cs typeface="宋体" panose="02010600030101010101" pitchFamily="2" charset="-122"/>
          </a:defRPr>
        </a:defPPr>
      </a:lstStyle>
    </a:lnDef>
  </a:objectDefaults>
  <a:extraClrSchemeLst>
    <a:extraClrScheme>
      <a:clrScheme name="10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1_Office 主题">
  <a:themeElements>
    <a:clrScheme name="11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1_Office 主题">
      <a:majorFont>
        <a:latin typeface="Calibri"/>
        <a:ea typeface="宋体"/>
        <a:cs typeface="宋体"/>
      </a:majorFont>
      <a:minorFont>
        <a:latin typeface="Calibri"/>
        <a:ea typeface="宋体"/>
        <a:cs typeface="宋体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  <a:cs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  <a:cs typeface="宋体" panose="02010600030101010101" pitchFamily="2" charset="-122"/>
          </a:defRPr>
        </a:defPPr>
      </a:lstStyle>
    </a:lnDef>
  </a:objectDefaults>
  <a:extraClrSchemeLst>
    <a:extraClrScheme>
      <a:clrScheme name="11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1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主题">
      <a:majorFont>
        <a:latin typeface="Calibri"/>
        <a:ea typeface="宋体"/>
        <a:cs typeface="宋体"/>
      </a:majorFont>
      <a:minorFont>
        <a:latin typeface="Calibri"/>
        <a:ea typeface="宋体"/>
        <a:cs typeface="宋体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  <a:cs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  <a:cs typeface="宋体" panose="02010600030101010101" pitchFamily="2" charset="-122"/>
          </a:defRPr>
        </a:defPPr>
      </a:lstStyle>
    </a:lnDef>
  </a:objectDefaults>
  <a:extraClrSchemeLst>
    <a:extraClrScheme>
      <a:clrScheme name="1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">
  <a:themeElements>
    <a:clrScheme name="2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主题">
      <a:majorFont>
        <a:latin typeface="Calibri"/>
        <a:ea typeface="宋体"/>
        <a:cs typeface="宋体"/>
      </a:majorFont>
      <a:minorFont>
        <a:latin typeface="Calibri"/>
        <a:ea typeface="宋体"/>
        <a:cs typeface="宋体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  <a:cs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  <a:cs typeface="宋体" panose="02010600030101010101" pitchFamily="2" charset="-122"/>
          </a:defRPr>
        </a:defPPr>
      </a:lstStyle>
    </a:lnDef>
  </a:objectDefaults>
  <a:extraClrSchemeLst>
    <a:extraClrScheme>
      <a:clrScheme name="2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主题">
  <a:themeElements>
    <a:clrScheme name="3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3_Office 主题">
      <a:majorFont>
        <a:latin typeface="Calibri"/>
        <a:ea typeface="宋体"/>
        <a:cs typeface="宋体"/>
      </a:majorFont>
      <a:minorFont>
        <a:latin typeface="Calibri"/>
        <a:ea typeface="宋体"/>
        <a:cs typeface="宋体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  <a:cs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  <a:cs typeface="宋体" panose="02010600030101010101" pitchFamily="2" charset="-122"/>
          </a:defRPr>
        </a:defPPr>
      </a:lstStyle>
    </a:lnDef>
  </a:objectDefaults>
  <a:extraClrSchemeLst>
    <a:extraClrScheme>
      <a:clrScheme name="3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Office 主题">
  <a:themeElements>
    <a:clrScheme name="4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4_Office 主题">
      <a:majorFont>
        <a:latin typeface="Calibri"/>
        <a:ea typeface="宋体"/>
        <a:cs typeface="宋体"/>
      </a:majorFont>
      <a:minorFont>
        <a:latin typeface="Calibri"/>
        <a:ea typeface="宋体"/>
        <a:cs typeface="宋体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  <a:cs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  <a:cs typeface="宋体" panose="02010600030101010101" pitchFamily="2" charset="-122"/>
          </a:defRPr>
        </a:defPPr>
      </a:lstStyle>
    </a:lnDef>
  </a:objectDefaults>
  <a:extraClrSchemeLst>
    <a:extraClrScheme>
      <a:clrScheme name="4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Office 主题">
  <a:themeElements>
    <a:clrScheme name="5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5_Office 主题">
      <a:majorFont>
        <a:latin typeface="Calibri"/>
        <a:ea typeface="宋体"/>
        <a:cs typeface="宋体"/>
      </a:majorFont>
      <a:minorFont>
        <a:latin typeface="Calibri"/>
        <a:ea typeface="宋体"/>
        <a:cs typeface="宋体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  <a:cs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  <a:cs typeface="宋体" panose="02010600030101010101" pitchFamily="2" charset="-122"/>
          </a:defRPr>
        </a:defPPr>
      </a:lstStyle>
    </a:lnDef>
  </a:objectDefaults>
  <a:extraClrSchemeLst>
    <a:extraClrScheme>
      <a:clrScheme name="5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6_Office 主题">
  <a:themeElements>
    <a:clrScheme name="6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6_Office 主题">
      <a:majorFont>
        <a:latin typeface="Calibri"/>
        <a:ea typeface="宋体"/>
        <a:cs typeface="宋体"/>
      </a:majorFont>
      <a:minorFont>
        <a:latin typeface="Calibri"/>
        <a:ea typeface="宋体"/>
        <a:cs typeface="宋体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  <a:cs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  <a:cs typeface="宋体" panose="02010600030101010101" pitchFamily="2" charset="-122"/>
          </a:defRPr>
        </a:defPPr>
      </a:lstStyle>
    </a:lnDef>
  </a:objectDefaults>
  <a:extraClrSchemeLst>
    <a:extraClrScheme>
      <a:clrScheme name="6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7_Office 主题">
  <a:themeElements>
    <a:clrScheme name="7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7_Office 主题">
      <a:majorFont>
        <a:latin typeface="Calibri"/>
        <a:ea typeface="宋体"/>
        <a:cs typeface="宋体"/>
      </a:majorFont>
      <a:minorFont>
        <a:latin typeface="Calibri"/>
        <a:ea typeface="宋体"/>
        <a:cs typeface="宋体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  <a:cs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  <a:cs typeface="宋体" panose="02010600030101010101" pitchFamily="2" charset="-122"/>
          </a:defRPr>
        </a:defPPr>
      </a:lstStyle>
    </a:lnDef>
  </a:objectDefaults>
  <a:extraClrSchemeLst>
    <a:extraClrScheme>
      <a:clrScheme name="7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8_Office 主题">
  <a:themeElements>
    <a:clrScheme name="8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8_Office 主题">
      <a:majorFont>
        <a:latin typeface="Calibri"/>
        <a:ea typeface="宋体"/>
        <a:cs typeface="宋体"/>
      </a:majorFont>
      <a:minorFont>
        <a:latin typeface="Calibri"/>
        <a:ea typeface="宋体"/>
        <a:cs typeface="宋体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  <a:cs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  <a:cs typeface="宋体" panose="02010600030101010101" pitchFamily="2" charset="-122"/>
          </a:defRPr>
        </a:defPPr>
      </a:lstStyle>
    </a:lnDef>
  </a:objectDefaults>
  <a:extraClrSchemeLst>
    <a:extraClrScheme>
      <a:clrScheme name="8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智慧树演示文稿</Template>
  <TotalTime>0</TotalTime>
  <Words>407</Words>
  <Application>Microsoft Office PowerPoint</Application>
  <PresentationFormat>自定义</PresentationFormat>
  <Paragraphs>47</Paragraphs>
  <Slides>12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12</vt:i4>
      </vt:variant>
      <vt:variant>
        <vt:lpstr>幻灯片标题</vt:lpstr>
      </vt:variant>
      <vt:variant>
        <vt:i4>12</vt:i4>
      </vt:variant>
    </vt:vector>
  </HeadingPairs>
  <TitlesOfParts>
    <vt:vector size="24" baseType="lpstr">
      <vt:lpstr>Office 主题</vt:lpstr>
      <vt:lpstr>1_Office 主题</vt:lpstr>
      <vt:lpstr>2_Office 主题</vt:lpstr>
      <vt:lpstr>3_Office 主题</vt:lpstr>
      <vt:lpstr>4_Office 主题</vt:lpstr>
      <vt:lpstr>5_Office 主题</vt:lpstr>
      <vt:lpstr>6_Office 主题</vt:lpstr>
      <vt:lpstr>7_Office 主题</vt:lpstr>
      <vt:lpstr>8_Office 主题</vt:lpstr>
      <vt:lpstr>9_Office 主题</vt:lpstr>
      <vt:lpstr>10_Office 主题</vt:lpstr>
      <vt:lpstr>11_Office 主题</vt:lpstr>
      <vt:lpstr>武汉工商学院2019春夏学期 公选课课程登录流程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lizho</dc:creator>
  <cp:lastModifiedBy>2004785</cp:lastModifiedBy>
  <cp:revision>280</cp:revision>
  <dcterms:created xsi:type="dcterms:W3CDTF">2016-06-27T04:45:00Z</dcterms:created>
  <dcterms:modified xsi:type="dcterms:W3CDTF">2019-01-11T02:32:19Z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2052-11.1.0.8214</vt:lpwstr>
  </property>
</Properties>
</file>